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57" r:id="rId3"/>
    <p:sldId id="258" r:id="rId4"/>
    <p:sldId id="285" r:id="rId5"/>
    <p:sldId id="284" r:id="rId6"/>
    <p:sldId id="283" r:id="rId7"/>
    <p:sldId id="282" r:id="rId8"/>
    <p:sldId id="281" r:id="rId9"/>
    <p:sldId id="279" r:id="rId10"/>
    <p:sldId id="280" r:id="rId11"/>
    <p:sldId id="278" r:id="rId12"/>
    <p:sldId id="277" r:id="rId13"/>
    <p:sldId id="276" r:id="rId14"/>
    <p:sldId id="275" r:id="rId15"/>
    <p:sldId id="274" r:id="rId16"/>
    <p:sldId id="273" r:id="rId17"/>
    <p:sldId id="272" r:id="rId18"/>
    <p:sldId id="271" r:id="rId19"/>
    <p:sldId id="270" r:id="rId20"/>
    <p:sldId id="269" r:id="rId21"/>
    <p:sldId id="268" r:id="rId22"/>
    <p:sldId id="267" r:id="rId23"/>
    <p:sldId id="266" r:id="rId24"/>
    <p:sldId id="265" r:id="rId25"/>
    <p:sldId id="264" r:id="rId26"/>
    <p:sldId id="263" r:id="rId27"/>
    <p:sldId id="262" r:id="rId28"/>
    <p:sldId id="261" r:id="rId29"/>
    <p:sldId id="260" r:id="rId30"/>
    <p:sldId id="259"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68"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4941A-1CA1-4D2D-AFFC-BFEFD347E2CF}" type="datetimeFigureOut">
              <a:rPr lang="nl-NL" smtClean="0"/>
              <a:t>5-10-2021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2390F-76C4-4A7C-A49D-A442AD120D11}" type="slidenum">
              <a:rPr lang="nl-NL" smtClean="0"/>
              <a:t>‹nr.›</a:t>
            </a:fld>
            <a:endParaRPr lang="nl-NL"/>
          </a:p>
        </p:txBody>
      </p:sp>
    </p:spTree>
    <p:extLst>
      <p:ext uri="{BB962C8B-B14F-4D97-AF65-F5344CB8AC3E}">
        <p14:creationId xmlns:p14="http://schemas.microsoft.com/office/powerpoint/2010/main" val="82094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9C8BFF-A3BD-41E5-992F-8AFE97229C3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3E2CECAC-A95B-4F50-86AF-07A1D2E9C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106DAE96-0AA2-4162-BC33-F50D94DDB1BE}"/>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xmlns="" id="{5890229B-7E20-4A6F-A8A9-9DC036A9F6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0F9C7B3D-4373-4261-AD3F-904A763306A3}"/>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217803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591DF5C-4916-481F-95CF-DC223E9EFAC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C4EDD7D6-B95D-4504-8C67-5148DE122E8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6F2CB0DF-4B53-4F7E-8185-6F9C6177F429}"/>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xmlns="" id="{83516F72-8200-43D9-BCFF-1237340253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EC2D93E-B144-46E0-B826-EFC083172F1F}"/>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22504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1DE748F0-81E2-47A2-9B40-FEECF861F71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7678E49B-AE13-4FCE-931F-D2CB3E427C1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E5BA9802-AB4E-4210-ABD5-3F0A04493D91}"/>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xmlns="" id="{44D6E559-468D-4784-9AA1-577E701C4B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FCF280B-CF7A-4B0F-B71B-F60980DAEFF1}"/>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343403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685F577-9BA4-479F-B04C-C60C03540D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F8CB46FE-153D-4897-916B-1935B076F9E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7B6A7656-7538-4935-9C0F-A630054E3608}"/>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xmlns="" id="{72AEC76F-F074-4269-89C8-41E38E595A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2A02B6EA-F44C-4AC1-8413-BF57EF5DED10}"/>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74007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4F40C7F-70ED-4DA4-B55F-6DA7CCBB9A3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F51B7A8F-FCB6-42A7-9D8E-9FC4A64E41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0ADEF598-4BB3-4A76-8BFD-EEAB1C7DAEB9}"/>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xmlns="" id="{16BF125D-A583-48FB-A221-D6A963A76D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97AD9F02-27B1-403C-AA90-E4A3DC125AC4}"/>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136259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C1A7717-791B-405F-977C-9B12C3097D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58166156-5C60-47A3-BD31-D5120C386E0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05B8D22A-7A2B-45E1-BD41-AB6F71F13BB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51FF854F-FF56-492A-B931-7949970B9B3C}"/>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6" name="Tijdelijke aanduiding voor voettekst 5">
            <a:extLst>
              <a:ext uri="{FF2B5EF4-FFF2-40B4-BE49-F238E27FC236}">
                <a16:creationId xmlns:a16="http://schemas.microsoft.com/office/drawing/2014/main" xmlns="" id="{7B5360C7-E2B2-40EE-A44E-18B67DBEEE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CD801430-59A0-4C43-B345-C2EC331BD9C5}"/>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291587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3A38582-7C80-4DA2-9026-5A434D58E75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335A46D5-3ABF-4DF2-B4C7-AA647DC5B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434D03D4-9A5A-49AC-A9FF-AA59F3A45A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EF0D9E45-3901-4018-A81D-C52BD7B77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DC9F0163-96AF-46A8-AB81-91BC0A8401F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3BB84E94-5C24-41DF-9D38-2A21B3C1CCF5}"/>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8" name="Tijdelijke aanduiding voor voettekst 7">
            <a:extLst>
              <a:ext uri="{FF2B5EF4-FFF2-40B4-BE49-F238E27FC236}">
                <a16:creationId xmlns:a16="http://schemas.microsoft.com/office/drawing/2014/main" xmlns="" id="{9A109870-F9FB-49CE-B819-C72FDD617DC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59F20776-B4C2-4303-B45B-8DE823B8753B}"/>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132296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2CA574-04FF-4352-A3DE-54959C71121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01A79E64-D54F-43ED-85AE-86FADC664382}"/>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4" name="Tijdelijke aanduiding voor voettekst 3">
            <a:extLst>
              <a:ext uri="{FF2B5EF4-FFF2-40B4-BE49-F238E27FC236}">
                <a16:creationId xmlns:a16="http://schemas.microsoft.com/office/drawing/2014/main" xmlns="" id="{57F29269-1A6F-409D-ACCC-2C86767A0F0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CDB68BF2-5ACC-4C8F-BB85-A0A6B40DDCA9}"/>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101379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3EEDCCEE-CEA9-4F90-B728-85396577982C}"/>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3" name="Tijdelijke aanduiding voor voettekst 2">
            <a:extLst>
              <a:ext uri="{FF2B5EF4-FFF2-40B4-BE49-F238E27FC236}">
                <a16:creationId xmlns:a16="http://schemas.microsoft.com/office/drawing/2014/main" xmlns="" id="{39DC0647-A524-44F3-A6F2-E1F5E425D3B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326562E3-C2C6-4DB6-9993-F8CEAD7E58E2}"/>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109254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D427C21-857D-4EF2-813E-78663DECA8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1F1A27F1-99F7-434A-95A1-E6228D894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5E95A393-ADDA-4B87-969E-FD02410CD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48EF2142-50E1-4DC0-B448-B4485A69D638}"/>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6" name="Tijdelijke aanduiding voor voettekst 5">
            <a:extLst>
              <a:ext uri="{FF2B5EF4-FFF2-40B4-BE49-F238E27FC236}">
                <a16:creationId xmlns:a16="http://schemas.microsoft.com/office/drawing/2014/main" xmlns="" id="{FF3ED06D-7FE0-41C6-A013-F8D394F748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6F37FDD2-C985-4AC0-8152-702428D5BBA4}"/>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29677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B56692A-1D24-49B4-BB92-EAE265AD8E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30CCF2E4-F83D-4827-A7E4-160E52344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E07607A5-3531-401D-8C79-694090B16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FFFE0928-B393-4EAD-9686-A4ABCF1D0990}"/>
              </a:ext>
            </a:extLst>
          </p:cNvPr>
          <p:cNvSpPr>
            <a:spLocks noGrp="1"/>
          </p:cNvSpPr>
          <p:nvPr>
            <p:ph type="dt" sz="half" idx="10"/>
          </p:nvPr>
        </p:nvSpPr>
        <p:spPr/>
        <p:txBody>
          <a:bodyPr/>
          <a:lstStyle/>
          <a:p>
            <a:fld id="{17FEB2F0-EDED-4647-B947-7B0FBE810302}" type="datetimeFigureOut">
              <a:rPr lang="nl-NL" smtClean="0"/>
              <a:t>5-10-2021</a:t>
            </a:fld>
            <a:endParaRPr lang="nl-NL"/>
          </a:p>
        </p:txBody>
      </p:sp>
      <p:sp>
        <p:nvSpPr>
          <p:cNvPr id="6" name="Tijdelijke aanduiding voor voettekst 5">
            <a:extLst>
              <a:ext uri="{FF2B5EF4-FFF2-40B4-BE49-F238E27FC236}">
                <a16:creationId xmlns:a16="http://schemas.microsoft.com/office/drawing/2014/main" xmlns="" id="{C9A8F1F8-BCE1-4836-8ABF-A6AC42C8D3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A5D9AC0C-E0EC-4571-AE05-3659199B3931}"/>
              </a:ext>
            </a:extLst>
          </p:cNvPr>
          <p:cNvSpPr>
            <a:spLocks noGrp="1"/>
          </p:cNvSpPr>
          <p:nvPr>
            <p:ph type="sldNum" sz="quarter" idx="12"/>
          </p:nvPr>
        </p:nvSpPr>
        <p:spPr/>
        <p:txBody>
          <a:bodyPr/>
          <a:lstStyle/>
          <a:p>
            <a:fld id="{A262403C-397A-4155-9D79-C42BB953FEF0}" type="slidenum">
              <a:rPr lang="nl-NL" smtClean="0"/>
              <a:t>‹nr.›</a:t>
            </a:fld>
            <a:endParaRPr lang="nl-NL"/>
          </a:p>
        </p:txBody>
      </p:sp>
    </p:spTree>
    <p:extLst>
      <p:ext uri="{BB962C8B-B14F-4D97-AF65-F5344CB8AC3E}">
        <p14:creationId xmlns:p14="http://schemas.microsoft.com/office/powerpoint/2010/main" val="170993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54115F10-73A7-466B-A6EE-03073C180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C68F1D38-B0BF-4403-A068-F87B0E42E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6424EDDD-EB84-4A09-B8A5-D31BC6D40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EB2F0-EDED-4647-B947-7B0FBE810302}" type="datetimeFigureOut">
              <a:rPr lang="nl-NL" smtClean="0"/>
              <a:t>5-10-2021</a:t>
            </a:fld>
            <a:endParaRPr lang="nl-NL"/>
          </a:p>
        </p:txBody>
      </p:sp>
      <p:sp>
        <p:nvSpPr>
          <p:cNvPr id="5" name="Tijdelijke aanduiding voor voettekst 4">
            <a:extLst>
              <a:ext uri="{FF2B5EF4-FFF2-40B4-BE49-F238E27FC236}">
                <a16:creationId xmlns:a16="http://schemas.microsoft.com/office/drawing/2014/main" xmlns="" id="{B95BB560-6373-4E99-AB27-5F27CCBFA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DAA85C31-45A4-46A2-9130-6CC26252C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2403C-397A-4155-9D79-C42BB953FEF0}" type="slidenum">
              <a:rPr lang="nl-NL" smtClean="0"/>
              <a:t>‹nr.›</a:t>
            </a:fld>
            <a:endParaRPr lang="nl-NL"/>
          </a:p>
        </p:txBody>
      </p:sp>
    </p:spTree>
    <p:extLst>
      <p:ext uri="{BB962C8B-B14F-4D97-AF65-F5344CB8AC3E}">
        <p14:creationId xmlns:p14="http://schemas.microsoft.com/office/powerpoint/2010/main" val="232662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ijksoverheid.nl/onderwerpen/ondermijning/document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DC33D1-13A6-49FD-84EA-4B5ADD05EA6C}"/>
              </a:ext>
            </a:extLst>
          </p:cNvPr>
          <p:cNvSpPr>
            <a:spLocks noGrp="1"/>
          </p:cNvSpPr>
          <p:nvPr>
            <p:ph type="ctrTitle"/>
          </p:nvPr>
        </p:nvSpPr>
        <p:spPr/>
        <p:txBody>
          <a:bodyPr>
            <a:noAutofit/>
          </a:bodyPr>
          <a:lstStyle/>
          <a:p>
            <a:r>
              <a:rPr lang="nl-NL" sz="3200" dirty="0"/>
              <a:t/>
            </a:r>
            <a:br>
              <a:rPr lang="nl-NL" sz="3200" dirty="0"/>
            </a:br>
            <a:r>
              <a:rPr lang="nl-NL" sz="3200" dirty="0"/>
              <a:t/>
            </a:r>
            <a:br>
              <a:rPr lang="nl-NL" sz="3200" dirty="0"/>
            </a:br>
            <a:r>
              <a:rPr lang="nl-NL" sz="3200" b="1" dirty="0"/>
              <a:t>Ondermijning – het strafrecht onder invloed van het bestuursrecht, in het bijzonder in Opiumwetzaken </a:t>
            </a:r>
            <a:r>
              <a:rPr lang="nl-NL" sz="3200" dirty="0"/>
              <a:t/>
            </a:r>
            <a:br>
              <a:rPr lang="nl-NL" sz="3200" dirty="0"/>
            </a:br>
            <a:r>
              <a:rPr lang="nl-NL" sz="3200" dirty="0"/>
              <a:t/>
            </a:r>
            <a:br>
              <a:rPr lang="nl-NL" sz="3200" dirty="0"/>
            </a:br>
            <a:r>
              <a:rPr lang="nl-NL" sz="3200" dirty="0"/>
              <a:t>mr.dr. A.R. Hartmann</a:t>
            </a:r>
            <a:br>
              <a:rPr lang="nl-NL" sz="3200" dirty="0"/>
            </a:br>
            <a:r>
              <a:rPr lang="nl-NL" sz="3200" dirty="0"/>
              <a:t>gerechtshof ‘s-Hertogenbosch</a:t>
            </a:r>
          </a:p>
        </p:txBody>
      </p:sp>
      <p:sp>
        <p:nvSpPr>
          <p:cNvPr id="3" name="Ondertitel 2">
            <a:extLst>
              <a:ext uri="{FF2B5EF4-FFF2-40B4-BE49-F238E27FC236}">
                <a16:creationId xmlns:a16="http://schemas.microsoft.com/office/drawing/2014/main" xmlns="" id="{A563C525-5180-4314-A2B0-E47E8E815C14}"/>
              </a:ext>
            </a:extLst>
          </p:cNvPr>
          <p:cNvSpPr>
            <a:spLocks noGrp="1"/>
          </p:cNvSpPr>
          <p:nvPr>
            <p:ph type="subTitle" idx="1"/>
          </p:nvPr>
        </p:nvSpPr>
        <p:spPr/>
        <p:txBody>
          <a:bodyPr/>
          <a:lstStyle/>
          <a:p>
            <a:endParaRPr lang="de-DE" dirty="0"/>
          </a:p>
          <a:p>
            <a:r>
              <a:rPr lang="de-DE" dirty="0"/>
              <a:t>De </a:t>
            </a:r>
            <a:r>
              <a:rPr lang="de-DE" dirty="0" err="1"/>
              <a:t>Ruwenberg</a:t>
            </a:r>
            <a:r>
              <a:rPr lang="de-DE" dirty="0"/>
              <a:t> </a:t>
            </a:r>
            <a:r>
              <a:rPr lang="de-DE" dirty="0" err="1"/>
              <a:t>Sint-Michielsgestel</a:t>
            </a:r>
            <a:r>
              <a:rPr lang="de-DE" dirty="0"/>
              <a:t/>
            </a:r>
            <a:br>
              <a:rPr lang="de-DE" dirty="0"/>
            </a:br>
            <a:r>
              <a:rPr lang="de-DE" dirty="0"/>
              <a:t>5 </a:t>
            </a:r>
            <a:r>
              <a:rPr lang="de-DE" dirty="0" err="1"/>
              <a:t>oktober</a:t>
            </a:r>
            <a:r>
              <a:rPr lang="de-DE" dirty="0"/>
              <a:t> 2021</a:t>
            </a:r>
            <a:endParaRPr lang="nl-NL" dirty="0"/>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02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2.</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Context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14475"/>
            <a:ext cx="10515600" cy="4662487"/>
          </a:xfrm>
        </p:spPr>
        <p:txBody>
          <a:bodyPr/>
          <a:lstStyle/>
          <a:p>
            <a:pPr marL="0" marR="0" lvl="1" indent="0" algn="l" defTabSz="914400" rtl="0" eaLnBrk="1" fontAlgn="auto" latinLnBrk="0" hangingPunct="1">
              <a:lnSpc>
                <a:spcPct val="80000"/>
              </a:lnSpc>
              <a:spcBef>
                <a:spcPct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Voorbeeld: bij een inval na MMA-info en nader onderzoek wordt in een huurwoning naast een aanzienlijke hoeveelheid hennep, onder andere kweekbakken, filters en assimilatielampen aangetroffen, gereed staand voor het telen van hennep. De aanwezige bewoner wordt aangehouden en strafrechtelijk vervolgd. De burgemeester van de gemeente legt op grond van art. 13b Opiumwet en de daarop afgestemde beleidsregels een last onder bestuursdwang op waarbij de woning voor een aantal maanden wordt gesloten. Daardoor komen de medebewoners (de vrouw van de bewoner en hun kind) op straat te staan en de verhuurder zit met een gesloten, onrendabele woning.</a:t>
            </a:r>
          </a:p>
          <a:p>
            <a:pPr marL="0" marR="0" lvl="1" indent="0" algn="l" defTabSz="914400" rtl="0" eaLnBrk="1" fontAlgn="auto" latinLnBrk="0" hangingPunct="1">
              <a:lnSpc>
                <a:spcPct val="80000"/>
              </a:lnSpc>
              <a:spcBef>
                <a:spcPct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1" indent="0" algn="l" defTabSz="914400" rtl="0" eaLnBrk="1" fontAlgn="auto" latinLnBrk="0" hangingPunct="1">
              <a:lnSpc>
                <a:spcPct val="80000"/>
              </a:lnSpc>
              <a:spcBef>
                <a:spcPct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U voert in de strafzaak van uw cliënt aan dat de burgemeester reeds als sanctie de woning van uw cliënt heeft gesloten en hij derhalve al genoeg is gestraft. In hoeverre werkt dat verweer door, en zo ja, op welke wijze?</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41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2.</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Context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33526"/>
            <a:ext cx="10515600" cy="4643438"/>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In beginsel zijn bestuursrecht en strafrecht juridisch ‘gescheiden werelden’ blijkens o.a.:</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art. 1:6 </a:t>
            </a:r>
            <a:r>
              <a:rPr kumimoji="0" lang="nl-NL" sz="2400" b="1" i="0" u="none" strike="noStrike" kern="1200" cap="none" spc="0" normalizeH="0" baseline="0" noProof="0" dirty="0" err="1">
                <a:ln>
                  <a:noFill/>
                </a:ln>
                <a:solidFill>
                  <a:prstClr val="black"/>
                </a:solidFill>
                <a:effectLst/>
                <a:uLnTx/>
                <a:uFillTx/>
                <a:latin typeface="Calibri" panose="020F0502020204030204"/>
                <a:ea typeface="+mn-ea"/>
                <a:cs typeface="+mn-cs"/>
              </a:rPr>
              <a:t>Awb</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hoofdstukken 2 tot en met 8 en 10 van deze wet zijn niet van toepassing op de opsporing en vervolging van strafbare feiten, alsmede de tenuitvoerlegging van strafrechtelijke beslissingen.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art. 132a Sv: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Onder opsporing wordt verstaan het onderzoek in verband met strafbare feiten onder gezag van de officier van justitie met als doel het nemen van strafvorderlijke beslissingen.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art. 5 en 18-23 WED: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‘geen andere voorzieningen dan…overeenkomstig deze wet’  en ‘in het belang van de opsporing’ -&gt; alleen via de WED en met als uitsluitend doel een strafrechtelijke afdoening.</a:t>
            </a:r>
          </a:p>
          <a:p>
            <a:endParaRPr lang="nl-NL" dirty="0"/>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6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2.</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Context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62100"/>
            <a:ext cx="10515600" cy="4614863"/>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Complicaties in theorie en praktijk op het vlak van handhaving (onderzoek en afdoening): interferenties van twee systemen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Meer bestuurlijke handhaving naast de mogelijkheid van strafrechtelijke handhaving;</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samenlopen van bestuursrechtelijk en strafrechtelijk onderzoek en afdoening op grondslag van dezelfde feiten;</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samengaan van bestuursrechtelijke en strafrechtelijke bevoegdheden in dezelfde bevoegde personen (dubbele petten-probleem): veel toezichthouders (art. 5:11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Awb</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zijn in de regel ook aangesteld als buitengewoon opsporingsambtenaar (BOA) en veel gewone opsporingsambtenaren </a:t>
            </a:r>
            <a:r>
              <a:rPr kumimoji="0" lang="nl-NL" sz="2400" b="0" i="1" u="none" strike="noStrike" kern="1200" cap="none" spc="0" normalizeH="0" baseline="0" noProof="0" dirty="0">
                <a:ln>
                  <a:noFill/>
                </a:ln>
                <a:solidFill>
                  <a:prstClr val="black"/>
                </a:solidFill>
                <a:effectLst/>
                <a:uLnTx/>
                <a:uFillTx/>
                <a:latin typeface="Calibri" panose="020F0502020204030204"/>
                <a:ea typeface="+mn-ea"/>
                <a:cs typeface="+mn-cs"/>
              </a:rPr>
              <a:t>waren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via de model-APV ook aangesteld als gemeentelijk toezichthouder.</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25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2.</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Context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609725"/>
            <a:ext cx="10515600" cy="4567238"/>
          </a:xfrm>
        </p:spPr>
        <p:txBody>
          <a:bodyPr>
            <a:norm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nl-NL" sz="2400" b="1" i="0" u="none" strike="noStrike" kern="1200" cap="none" spc="0" normalizeH="0" baseline="0" noProof="0" dirty="0" err="1">
                <a:ln>
                  <a:noFill/>
                </a:ln>
                <a:solidFill>
                  <a:prstClr val="black"/>
                </a:solidFill>
                <a:effectLst/>
                <a:uLnTx/>
                <a:uFillTx/>
                <a:latin typeface="Calibri" panose="020F0502020204030204"/>
                <a:ea typeface="+mn-ea"/>
                <a:cs typeface="+mn-cs"/>
              </a:rPr>
              <a:t>Verbestuurlijking</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van de handhaving</a:t>
            </a:r>
          </a:p>
          <a:p>
            <a:pPr marR="0" lvl="1"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ontwikkeling van strafrechtelijke naar bestuursrechtelijke handhaving (meer sancties/maatregelen/onderzoeksbevoegdheden) en binnen het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bestuurs-recht</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meer bestraffende handhaving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a.g.v.</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een andere interpretatie van bestuurlijk optreden en door overbelasting strafrechtelijke afdoening (‘handhavingstekort’).</a:t>
            </a:r>
          </a:p>
          <a:p>
            <a:pPr marL="457200" marR="0" lvl="1" indent="0" algn="l" defTabSz="914400" rtl="0" eaLnBrk="1" fontAlgn="auto" latinLnBrk="0" hangingPunct="1">
              <a:lnSpc>
                <a:spcPct val="80000"/>
              </a:lnSpc>
              <a:spcBef>
                <a:spcPts val="0"/>
              </a:spcBef>
              <a:spcAft>
                <a:spcPts val="0"/>
              </a:spcAft>
              <a:buClrTx/>
              <a:buSz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B.  Gelding art. 6 EVRM en het ‘bestuursstrafrecht’</a:t>
            </a:r>
          </a:p>
          <a:p>
            <a:pPr marR="0" lvl="1"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normering door artikel 6 EVRM (het recht op een behoorlijk proces) en de aanpassing van de Algemene wet bestuursrecht o.g.v. de Vierde tranche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Awb</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(hoofdstuk 5) met typisch strafrechtelijke leerstukken.</a:t>
            </a:r>
          </a:p>
          <a:p>
            <a:pPr marL="457200" marR="0" lvl="1" indent="0" algn="l" defTabSz="914400" rtl="0" eaLnBrk="1" fontAlgn="auto" latinLnBrk="0" hangingPunct="1">
              <a:lnSpc>
                <a:spcPct val="80000"/>
              </a:lnSpc>
              <a:spcBef>
                <a:spcPts val="0"/>
              </a:spcBef>
              <a:spcAft>
                <a:spcPts val="0"/>
              </a:spcAft>
              <a:buClrTx/>
              <a:buSz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C.  Strafrechtelijke tegenreactie</a:t>
            </a:r>
          </a:p>
          <a:p>
            <a:pPr marR="0" lvl="1"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Wet OM-afdoening (sinds 1 februari 2008) op grond waarvan de strafbeschikking in diverse varianten is ingevoerd.</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6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2.</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Context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52575"/>
            <a:ext cx="10515600" cy="4624388"/>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Gevolgen voor het onderscheid bestuursrecht-strafrecht: de traditionele onderscheidingen en </a:t>
            </a:r>
            <a:r>
              <a:rPr kumimoji="0" lang="nl-NL" sz="2400" b="0" i="0" u="none" strike="noStrike" kern="1200" cap="none" spc="0" normalizeH="0" baseline="0" noProof="0" dirty="0" err="1">
                <a:ln>
                  <a:noFill/>
                </a:ln>
                <a:solidFill>
                  <a:prstClr val="black"/>
                </a:solidFill>
                <a:effectLst/>
                <a:uLnTx/>
                <a:uFillTx/>
                <a:ea typeface="+mn-ea"/>
                <a:cs typeface="+mn-cs"/>
              </a:rPr>
              <a:t>domeinspecifieke</a:t>
            </a:r>
            <a:r>
              <a:rPr kumimoji="0" lang="nl-NL" sz="2400" b="0" i="0" u="none" strike="noStrike" kern="1200" cap="none" spc="0" normalizeH="0" baseline="0" noProof="0" dirty="0">
                <a:ln>
                  <a:noFill/>
                </a:ln>
                <a:solidFill>
                  <a:prstClr val="black"/>
                </a:solidFill>
                <a:effectLst/>
                <a:uLnTx/>
                <a:uFillTx/>
                <a:ea typeface="+mn-ea"/>
                <a:cs typeface="+mn-cs"/>
              </a:rPr>
              <a:t> dogmatische uitgangspunten tussen beide rechtsgebieden verdwijnen: -&gt; leidt tot </a:t>
            </a:r>
            <a:r>
              <a:rPr kumimoji="0" lang="nl-NL" sz="2400" b="0" i="1" u="none" strike="noStrike" kern="1200" cap="none" spc="0" normalizeH="0" baseline="0" noProof="0" dirty="0">
                <a:ln>
                  <a:noFill/>
                </a:ln>
                <a:solidFill>
                  <a:prstClr val="black"/>
                </a:solidFill>
                <a:effectLst/>
                <a:uLnTx/>
                <a:uFillTx/>
                <a:ea typeface="+mn-ea"/>
                <a:cs typeface="+mn-cs"/>
              </a:rPr>
              <a:t>‘</a:t>
            </a:r>
            <a:r>
              <a:rPr kumimoji="0" lang="nl-NL" sz="2400" b="0" i="1" u="none" strike="noStrike" kern="1200" cap="none" spc="0" normalizeH="0" baseline="0" noProof="0" dirty="0" err="1">
                <a:ln>
                  <a:noFill/>
                </a:ln>
                <a:solidFill>
                  <a:prstClr val="black"/>
                </a:solidFill>
                <a:effectLst/>
                <a:uLnTx/>
                <a:uFillTx/>
                <a:ea typeface="+mn-ea"/>
                <a:cs typeface="+mn-cs"/>
              </a:rPr>
              <a:t>fuzzy</a:t>
            </a:r>
            <a:r>
              <a:rPr kumimoji="0" lang="nl-NL" sz="2400" b="0" i="1" u="none" strike="noStrike" kern="1200" cap="none" spc="0" normalizeH="0" baseline="0" noProof="0" dirty="0">
                <a:ln>
                  <a:noFill/>
                </a:ln>
                <a:solidFill>
                  <a:prstClr val="black"/>
                </a:solidFill>
                <a:effectLst/>
                <a:uLnTx/>
                <a:uFillTx/>
                <a:ea typeface="+mn-ea"/>
                <a:cs typeface="+mn-cs"/>
              </a:rPr>
              <a:t> law’.*</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Voorbeelden:</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In het bestuursrecht wordt meer en ‘straffer’ financieel gestraft, dan in het strafrecht en dat heeft zijn doorwerking in het strafrecht;</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de bestuursrechter fungeert meer en meer als strafrechter;</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het bestraffingsmonopolie van de strafrechter doorbroken doordat ‘bestuurlijke’ bestraffing binnen het strafrecht mogelijk is geworden (OvJ e.a. eveneens bevoegd tot bestraffing d.m.v. de strafbeschikking).</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ea typeface="+mn-ea"/>
                <a:cs typeface="+mn-cs"/>
              </a:rPr>
              <a:t>* </a:t>
            </a:r>
            <a:r>
              <a:rPr kumimoji="0" lang="nl-NL" sz="1800" b="0" i="1" u="none" strike="noStrike" kern="1200" cap="none" spc="0" normalizeH="0" baseline="0" noProof="0" dirty="0">
                <a:ln>
                  <a:noFill/>
                </a:ln>
                <a:solidFill>
                  <a:prstClr val="black"/>
                </a:solidFill>
                <a:effectLst/>
                <a:uLnTx/>
                <a:uFillTx/>
                <a:ea typeface="+mn-ea"/>
                <a:cs typeface="+mn-cs"/>
              </a:rPr>
              <a:t>Over de grenzen van de dogmatiek en </a:t>
            </a:r>
            <a:r>
              <a:rPr kumimoji="0" lang="nl-NL" sz="1800" b="0" i="1" u="none" strike="noStrike" kern="1200" cap="none" spc="0" normalizeH="0" baseline="0" noProof="0" dirty="0" err="1">
                <a:ln>
                  <a:noFill/>
                </a:ln>
                <a:solidFill>
                  <a:prstClr val="black"/>
                </a:solidFill>
                <a:effectLst/>
                <a:uLnTx/>
                <a:uFillTx/>
                <a:ea typeface="+mn-ea"/>
                <a:cs typeface="+mn-cs"/>
              </a:rPr>
              <a:t>into</a:t>
            </a:r>
            <a:r>
              <a:rPr kumimoji="0" lang="nl-NL" sz="1800" b="0" i="1" u="none" strike="noStrike" kern="1200" cap="none" spc="0" normalizeH="0" baseline="0" noProof="0" dirty="0">
                <a:ln>
                  <a:noFill/>
                </a:ln>
                <a:solidFill>
                  <a:prstClr val="black"/>
                </a:solidFill>
                <a:effectLst/>
                <a:uLnTx/>
                <a:uFillTx/>
                <a:ea typeface="+mn-ea"/>
                <a:cs typeface="+mn-cs"/>
              </a:rPr>
              <a:t> </a:t>
            </a:r>
            <a:r>
              <a:rPr kumimoji="0" lang="nl-NL" sz="1800" b="0" i="1" u="none" strike="noStrike" kern="1200" cap="none" spc="0" normalizeH="0" baseline="0" noProof="0" dirty="0" err="1">
                <a:ln>
                  <a:noFill/>
                </a:ln>
                <a:solidFill>
                  <a:prstClr val="black"/>
                </a:solidFill>
                <a:effectLst/>
                <a:uLnTx/>
                <a:uFillTx/>
                <a:ea typeface="+mn-ea"/>
                <a:cs typeface="+mn-cs"/>
              </a:rPr>
              <a:t>fuzzy</a:t>
            </a:r>
            <a:r>
              <a:rPr kumimoji="0" lang="nl-NL" sz="1800" b="0" i="1" u="none" strike="noStrike" kern="1200" cap="none" spc="0" normalizeH="0" baseline="0" noProof="0" dirty="0">
                <a:ln>
                  <a:noFill/>
                </a:ln>
                <a:solidFill>
                  <a:prstClr val="black"/>
                </a:solidFill>
                <a:effectLst/>
                <a:uLnTx/>
                <a:uFillTx/>
                <a:ea typeface="+mn-ea"/>
                <a:cs typeface="+mn-cs"/>
              </a:rPr>
              <a:t> </a:t>
            </a:r>
            <a:r>
              <a:rPr kumimoji="0" lang="nl-NL" sz="1800" b="0" i="1" u="none" strike="noStrike" kern="1200" cap="none" spc="0" normalizeH="0" baseline="0" noProof="0" dirty="0" err="1">
                <a:ln>
                  <a:noFill/>
                </a:ln>
                <a:solidFill>
                  <a:prstClr val="black"/>
                </a:solidFill>
                <a:effectLst/>
                <a:uLnTx/>
                <a:uFillTx/>
                <a:ea typeface="+mn-ea"/>
                <a:cs typeface="+mn-cs"/>
              </a:rPr>
              <a:t>law</a:t>
            </a:r>
            <a:r>
              <a:rPr kumimoji="0" lang="nl-NL" sz="1800" b="0" i="1" u="none" strike="noStrike" kern="1200" cap="none" spc="0" normalizeH="0" baseline="0" noProof="0" dirty="0">
                <a:ln>
                  <a:noFill/>
                </a:ln>
                <a:solidFill>
                  <a:prstClr val="black"/>
                </a:solidFill>
                <a:effectLst/>
                <a:uLnTx/>
                <a:uFillTx/>
                <a:ea typeface="+mn-ea"/>
                <a:cs typeface="+mn-cs"/>
              </a:rPr>
              <a:t> </a:t>
            </a:r>
            <a:r>
              <a:rPr kumimoji="0" lang="nl-NL" sz="1800" b="0" i="0" u="none" strike="noStrike" kern="1200" cap="none" spc="0" normalizeH="0" baseline="0" noProof="0" dirty="0">
                <a:ln>
                  <a:noFill/>
                </a:ln>
                <a:solidFill>
                  <a:prstClr val="black"/>
                </a:solidFill>
                <a:effectLst/>
                <a:uLnTx/>
                <a:uFillTx/>
                <a:ea typeface="+mn-ea"/>
                <a:cs typeface="+mn-cs"/>
              </a:rPr>
              <a:t>(oratie EUR, </a:t>
            </a:r>
            <a:r>
              <a:rPr kumimoji="0" lang="nl-NL" sz="1800" b="0" i="0" u="none" strike="noStrike" kern="1200" cap="none" spc="0" normalizeH="0" baseline="0" noProof="0" dirty="0" err="1">
                <a:ln>
                  <a:noFill/>
                </a:ln>
                <a:solidFill>
                  <a:prstClr val="black"/>
                </a:solidFill>
                <a:effectLst/>
                <a:uLnTx/>
                <a:uFillTx/>
                <a:ea typeface="+mn-ea"/>
                <a:cs typeface="+mn-cs"/>
              </a:rPr>
              <a:t>Maklu</a:t>
            </a:r>
            <a:r>
              <a:rPr kumimoji="0" lang="nl-NL" sz="1800" b="0" i="0" u="none" strike="noStrike" kern="1200" cap="none" spc="0" normalizeH="0" baseline="0" noProof="0" dirty="0">
                <a:ln>
                  <a:noFill/>
                </a:ln>
                <a:solidFill>
                  <a:prstClr val="black"/>
                </a:solidFill>
                <a:effectLst/>
                <a:uLnTx/>
                <a:uFillTx/>
                <a:ea typeface="+mn-ea"/>
                <a:cs typeface="+mn-cs"/>
              </a:rPr>
              <a:t> 2011)</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40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2.</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Context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43050"/>
            <a:ext cx="10515600" cy="4633913"/>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Relevante rechtsvragen: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Welke normering geldt er in een bepaalde situatie (welke bevoegdheden en welke rechtswaarborgen)?</a:t>
            </a:r>
          </a:p>
          <a:p>
            <a:pPr marL="0" marR="0" lvl="0" indent="0" algn="l" defTabSz="914400" rtl="0" eaLnBrk="1" fontAlgn="auto" latinLnBrk="0" hangingPunct="1">
              <a:lnSpc>
                <a:spcPct val="80000"/>
              </a:lnSpc>
              <a:spcBef>
                <a:spcPts val="0"/>
              </a:spcBef>
              <a:spcAft>
                <a:spcPts val="0"/>
              </a:spcAft>
              <a:buClrTx/>
              <a:buSz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Is er een keuze mogelijk tussen de betreffende rechtsgebieden bij de handhaving van wetgeving? Welke weg dient te worden gevolgd indien er een keuzemogelijkheid is?</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Welke verhouding bestaat er tussen de beslissingsbevoegdheden van de betrokken instanties? In hoeverre dient de strafrechter/OvJ rekening te houden met beslissingen van bestuursorganen en de bestuursrechter (en </a:t>
            </a:r>
            <a:r>
              <a:rPr kumimoji="0" lang="nl-NL" sz="2400" b="0" i="0" u="none" strike="noStrike" kern="1200" cap="none" spc="0" normalizeH="0" baseline="0" noProof="0" dirty="0" err="1">
                <a:ln>
                  <a:noFill/>
                </a:ln>
                <a:solidFill>
                  <a:prstClr val="black"/>
                </a:solidFill>
                <a:effectLst/>
                <a:uLnTx/>
                <a:uFillTx/>
                <a:ea typeface="+mn-ea"/>
                <a:cs typeface="+mn-cs"/>
              </a:rPr>
              <a:t>vice</a:t>
            </a:r>
            <a:r>
              <a:rPr kumimoji="0" lang="nl-NL" sz="2400" b="0" i="0" u="none" strike="noStrike" kern="1200" cap="none" spc="0" normalizeH="0" baseline="0" noProof="0" dirty="0">
                <a:ln>
                  <a:noFill/>
                </a:ln>
                <a:solidFill>
                  <a:prstClr val="black"/>
                </a:solidFill>
                <a:effectLst/>
                <a:uLnTx/>
                <a:uFillTx/>
                <a:ea typeface="+mn-ea"/>
                <a:cs typeface="+mn-cs"/>
              </a:rPr>
              <a:t> versa)?</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75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pPr marL="0" marR="0" lvl="0" indent="0" defTabSz="914400" rtl="0" eaLnBrk="1" fontAlgn="auto" latinLnBrk="0" hangingPunct="1">
              <a:lnSpc>
                <a:spcPct val="80000"/>
              </a:lnSpc>
              <a:spcBef>
                <a:spcPts val="0"/>
              </a:spcBef>
              <a:spcAft>
                <a:spcPts val="0"/>
              </a:spcAft>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Verhouding strafrecht(er) – bestuursrecht(er)</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52575"/>
            <a:ext cx="10515600" cy="4624388"/>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De verdere ‘</a:t>
            </a:r>
            <a:r>
              <a:rPr kumimoji="0" lang="nl-NL" sz="2400" b="0" i="0" u="none" strike="noStrike" kern="1200" cap="none" spc="0" normalizeH="0" baseline="0" noProof="0" dirty="0" err="1">
                <a:ln>
                  <a:noFill/>
                </a:ln>
                <a:solidFill>
                  <a:prstClr val="black"/>
                </a:solidFill>
                <a:effectLst/>
                <a:uLnTx/>
                <a:uFillTx/>
                <a:ea typeface="+mn-ea"/>
                <a:cs typeface="+mn-cs"/>
              </a:rPr>
              <a:t>verbestuurlijking</a:t>
            </a:r>
            <a:r>
              <a:rPr kumimoji="0" lang="nl-NL" sz="2400" b="0" i="0" u="none" strike="noStrike" kern="1200" cap="none" spc="0" normalizeH="0" baseline="0" noProof="0" dirty="0">
                <a:ln>
                  <a:noFill/>
                </a:ln>
                <a:solidFill>
                  <a:prstClr val="black"/>
                </a:solidFill>
                <a:effectLst/>
                <a:uLnTx/>
                <a:uFillTx/>
                <a:ea typeface="+mn-ea"/>
                <a:cs typeface="+mn-cs"/>
              </a:rPr>
              <a:t>’ van de handhaving levert door een verdergaand dubbele petten-probleem en samenlopen van bestuursrechtelijke en strafrechtelijke procedures spanning op het punt van: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a:t>
            </a:r>
          </a:p>
          <a:p>
            <a:pPr marL="914400" marR="0" lvl="1" indent="-457200" algn="l" defTabSz="914400" rtl="0" eaLnBrk="1" fontAlgn="auto" latinLnBrk="0" hangingPunct="1">
              <a:lnSpc>
                <a:spcPct val="80000"/>
              </a:lnSpc>
              <a:spcBef>
                <a:spcPts val="0"/>
              </a:spcBef>
              <a:spcAft>
                <a:spcPts val="0"/>
              </a:spcAft>
              <a:buClrTx/>
              <a:buSzTx/>
              <a:buFontTx/>
              <a:buAutoNum type="alphaLcParenR"/>
              <a:tabLst/>
              <a:defRPr/>
            </a:pPr>
            <a:r>
              <a:rPr kumimoji="0" lang="nl-NL" sz="2400" b="0" i="0" u="none" strike="noStrike" kern="1200" cap="none" spc="0" normalizeH="0" baseline="0" noProof="0" dirty="0">
                <a:ln>
                  <a:noFill/>
                </a:ln>
                <a:solidFill>
                  <a:prstClr val="black"/>
                </a:solidFill>
                <a:effectLst/>
                <a:uLnTx/>
                <a:uFillTx/>
                <a:ea typeface="+mn-ea"/>
                <a:cs typeface="+mn-cs"/>
              </a:rPr>
              <a:t>controle en opsporing/‘sfeerovergang’;</a:t>
            </a:r>
          </a:p>
          <a:p>
            <a:pPr marL="457200" marR="0" lvl="1" indent="0" algn="l" defTabSz="914400" rtl="0" eaLnBrk="1" fontAlgn="auto" latinLnBrk="0" hangingPunct="1">
              <a:lnSpc>
                <a:spcPct val="80000"/>
              </a:lnSpc>
              <a:spcBef>
                <a:spcPts val="0"/>
              </a:spcBef>
              <a:spcAft>
                <a:spcPts val="0"/>
              </a:spcAft>
              <a:buClrTx/>
              <a:buSz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914400" marR="0" lvl="1" indent="-457200" algn="l" defTabSz="914400" rtl="0" eaLnBrk="1" fontAlgn="auto" latinLnBrk="0" hangingPunct="1">
              <a:lnSpc>
                <a:spcPct val="80000"/>
              </a:lnSpc>
              <a:spcBef>
                <a:spcPts val="0"/>
              </a:spcBef>
              <a:spcAft>
                <a:spcPts val="0"/>
              </a:spcAft>
              <a:buClrTx/>
              <a:buSzTx/>
              <a:buFontTx/>
              <a:buAutoNum type="alphaLcParenR" startAt="2"/>
              <a:tabLst/>
              <a:defRPr/>
            </a:pPr>
            <a:r>
              <a:rPr kumimoji="0" lang="nl-NL" sz="2400" b="0" i="0" u="none" strike="noStrike" kern="1200" cap="none" spc="0" normalizeH="0" baseline="0" noProof="0" dirty="0">
                <a:ln>
                  <a:noFill/>
                </a:ln>
                <a:solidFill>
                  <a:prstClr val="black"/>
                </a:solidFill>
                <a:effectLst/>
                <a:uLnTx/>
                <a:uFillTx/>
                <a:ea typeface="+mn-ea"/>
                <a:cs typeface="+mn-cs"/>
              </a:rPr>
              <a:t>gedogen door het bestuur;</a:t>
            </a:r>
          </a:p>
          <a:p>
            <a:pPr marL="457200" marR="0" lvl="1" indent="0" algn="l" defTabSz="914400" rtl="0" eaLnBrk="1" fontAlgn="auto" latinLnBrk="0" hangingPunct="1">
              <a:lnSpc>
                <a:spcPct val="80000"/>
              </a:lnSpc>
              <a:spcBef>
                <a:spcPts val="0"/>
              </a:spcBef>
              <a:spcAft>
                <a:spcPts val="0"/>
              </a:spcAft>
              <a:buClrTx/>
              <a:buSz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c)	bestuurlijke besluiten (beschikkingen);</a:t>
            </a:r>
          </a:p>
          <a:p>
            <a:pPr marL="457200" marR="0" lvl="1"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914400" marR="0" lvl="1" indent="-457200" algn="l" defTabSz="914400" rtl="0" eaLnBrk="1" fontAlgn="auto" latinLnBrk="0" hangingPunct="1">
              <a:lnSpc>
                <a:spcPct val="80000"/>
              </a:lnSpc>
              <a:spcBef>
                <a:spcPts val="0"/>
              </a:spcBef>
              <a:spcAft>
                <a:spcPts val="0"/>
              </a:spcAft>
              <a:buClrTx/>
              <a:buSzTx/>
              <a:buFontTx/>
              <a:buAutoNum type="alphaLcParenR" startAt="4"/>
              <a:tabLst/>
              <a:defRPr/>
            </a:pPr>
            <a:r>
              <a:rPr kumimoji="0" lang="nl-NL" sz="2400" b="0" i="0" u="none" strike="noStrike" kern="1200" cap="none" spc="0" normalizeH="0" baseline="0" noProof="0" dirty="0" err="1">
                <a:ln>
                  <a:noFill/>
                </a:ln>
                <a:solidFill>
                  <a:prstClr val="black"/>
                </a:solidFill>
                <a:effectLst/>
                <a:uLnTx/>
                <a:uFillTx/>
                <a:ea typeface="+mn-ea"/>
                <a:cs typeface="+mn-cs"/>
              </a:rPr>
              <a:t>bestuursrechterlijke</a:t>
            </a:r>
            <a:r>
              <a:rPr kumimoji="0" lang="nl-NL" sz="2400" b="0" i="0" u="none" strike="noStrike" kern="1200" cap="none" spc="0" normalizeH="0" baseline="0" noProof="0" dirty="0">
                <a:ln>
                  <a:noFill/>
                </a:ln>
                <a:solidFill>
                  <a:prstClr val="black"/>
                </a:solidFill>
                <a:effectLst/>
                <a:uLnTx/>
                <a:uFillTx/>
                <a:ea typeface="+mn-ea"/>
                <a:cs typeface="+mn-cs"/>
              </a:rPr>
              <a:t> beslissingen;</a:t>
            </a:r>
          </a:p>
          <a:p>
            <a:pPr marL="457200" marR="0" lvl="1" indent="0" algn="l" defTabSz="914400" rtl="0" eaLnBrk="1" fontAlgn="auto" latinLnBrk="0" hangingPunct="1">
              <a:lnSpc>
                <a:spcPct val="80000"/>
              </a:lnSpc>
              <a:spcBef>
                <a:spcPts val="0"/>
              </a:spcBef>
              <a:spcAft>
                <a:spcPts val="0"/>
              </a:spcAft>
              <a:buClrTx/>
              <a:buSz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914400" marR="0" lvl="1" indent="-457200" algn="l" defTabSz="914400" rtl="0" eaLnBrk="1" fontAlgn="auto" latinLnBrk="0" hangingPunct="1">
              <a:lnSpc>
                <a:spcPct val="80000"/>
              </a:lnSpc>
              <a:spcBef>
                <a:spcPts val="0"/>
              </a:spcBef>
              <a:spcAft>
                <a:spcPts val="0"/>
              </a:spcAft>
              <a:buClrTx/>
              <a:buSzTx/>
              <a:buFontTx/>
              <a:buAutoNum type="alphaLcParenR" startAt="5"/>
              <a:tabLst/>
              <a:defRPr/>
            </a:pPr>
            <a:r>
              <a:rPr kumimoji="0" lang="nl-NL" sz="2400" b="0" i="0" u="none" strike="noStrike" kern="1200" cap="none" spc="0" normalizeH="0" baseline="0" noProof="0" dirty="0">
                <a:ln>
                  <a:noFill/>
                </a:ln>
                <a:solidFill>
                  <a:prstClr val="black"/>
                </a:solidFill>
                <a:effectLst/>
                <a:uLnTx/>
                <a:uFillTx/>
                <a:ea typeface="+mn-ea"/>
                <a:cs typeface="+mn-cs"/>
              </a:rPr>
              <a:t>bestuurlijke sanctiebesluiten.</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630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24000"/>
            <a:ext cx="10515600" cy="46529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a) controle en opsporing/‘sfeerovergang’</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Tegenstelling bestuursrechtelijke toezichtsbevoegdheden (incl. medewerkings-plicht) </a:t>
            </a:r>
            <a:r>
              <a:rPr kumimoji="0" lang="nl-NL" sz="2400" b="0" i="0" u="none" strike="noStrike" kern="1200" cap="none" spc="0" normalizeH="0" baseline="0" noProof="0" dirty="0" err="1">
                <a:ln>
                  <a:noFill/>
                </a:ln>
                <a:solidFill>
                  <a:prstClr val="black"/>
                </a:solidFill>
                <a:effectLst/>
                <a:uLnTx/>
                <a:uFillTx/>
                <a:ea typeface="+mn-ea"/>
                <a:cs typeface="+mn-cs"/>
              </a:rPr>
              <a:t>vs</a:t>
            </a:r>
            <a:r>
              <a:rPr kumimoji="0" lang="nl-NL" sz="2400" b="0" i="0" u="none" strike="noStrike" kern="1200" cap="none" spc="0" normalizeH="0" baseline="0" noProof="0" dirty="0">
                <a:ln>
                  <a:noFill/>
                </a:ln>
                <a:solidFill>
                  <a:prstClr val="black"/>
                </a:solidFill>
                <a:effectLst/>
                <a:uLnTx/>
                <a:uFillTx/>
                <a:ea typeface="+mn-ea"/>
                <a:cs typeface="+mn-cs"/>
              </a:rPr>
              <a:t> opsporingsbevoegdheden (incl. dulden/</a:t>
            </a:r>
            <a:r>
              <a:rPr kumimoji="0" lang="nl-NL" sz="2400" b="0" i="0" u="none" strike="noStrike" kern="1200" cap="none" spc="0" normalizeH="0" baseline="0" noProof="0" dirty="0" err="1">
                <a:ln>
                  <a:noFill/>
                </a:ln>
                <a:solidFill>
                  <a:prstClr val="black"/>
                </a:solidFill>
                <a:effectLst/>
                <a:uLnTx/>
                <a:uFillTx/>
                <a:ea typeface="+mn-ea"/>
                <a:cs typeface="+mn-cs"/>
              </a:rPr>
              <a:t>nemo</a:t>
            </a:r>
            <a:r>
              <a:rPr kumimoji="0" lang="nl-NL" sz="2400" b="0" i="0" u="none" strike="noStrike" kern="1200" cap="none" spc="0" normalizeH="0" baseline="0" noProof="0" dirty="0">
                <a:ln>
                  <a:noFill/>
                </a:ln>
                <a:solidFill>
                  <a:prstClr val="black"/>
                </a:solidFill>
                <a:effectLst/>
                <a:uLnTx/>
                <a:uFillTx/>
                <a:ea typeface="+mn-ea"/>
                <a:cs typeface="+mn-cs"/>
              </a:rPr>
              <a:t> tenetur)? Nuancering: is slechts deels realiteit:</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medewerkingsplicht in art. 24a WED: binnen redelijke termijn alle medewerking verlenen die redelijkerwijs kan worden gevorderd bij uitoefening bevoegdheden. Vgl. Art. 5:20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vgl. bestuurlijke bestraffende sancties en de daarbij horende – meer typisch strafrechtelijke – rechtswaarborgen. Zie tevens de bepaling van de redelijke </a:t>
            </a:r>
            <a:r>
              <a:rPr kumimoji="0" lang="nl-NL" sz="2400" b="0" i="0" u="none" strike="noStrike" kern="1200" cap="none" spc="0" normalizeH="0" baseline="0" noProof="0" dirty="0" err="1">
                <a:ln>
                  <a:noFill/>
                </a:ln>
                <a:solidFill>
                  <a:prstClr val="black"/>
                </a:solidFill>
                <a:effectLst/>
                <a:uLnTx/>
                <a:uFillTx/>
                <a:ea typeface="+mn-ea"/>
                <a:cs typeface="+mn-cs"/>
              </a:rPr>
              <a:t>ter-mijn</a:t>
            </a:r>
            <a:r>
              <a:rPr kumimoji="0" lang="nl-NL" sz="2400" b="0" i="0" u="none" strike="noStrike" kern="1200" cap="none" spc="0" normalizeH="0" baseline="0" noProof="0" dirty="0">
                <a:ln>
                  <a:noFill/>
                </a:ln>
                <a:solidFill>
                  <a:prstClr val="black"/>
                </a:solidFill>
                <a:effectLst/>
                <a:uLnTx/>
                <a:uFillTx/>
                <a:ea typeface="+mn-ea"/>
                <a:cs typeface="+mn-cs"/>
              </a:rPr>
              <a:t>: Gerechtshof ‘s-Hertogenbosch 26-9-2017:4107: beboetbare feit is hetzelfde feit als het strafbare feit (‘</a:t>
            </a:r>
            <a:r>
              <a:rPr kumimoji="0" lang="nl-NL" sz="2400" b="0" i="0" u="none" strike="noStrike" kern="1200" cap="none" spc="0" normalizeH="0" baseline="0" noProof="0" dirty="0" err="1">
                <a:ln>
                  <a:noFill/>
                </a:ln>
                <a:solidFill>
                  <a:prstClr val="black"/>
                </a:solidFill>
                <a:effectLst/>
                <a:uLnTx/>
                <a:uFillTx/>
                <a:ea typeface="+mn-ea"/>
                <a:cs typeface="+mn-cs"/>
              </a:rPr>
              <a:t>criminal</a:t>
            </a:r>
            <a:r>
              <a:rPr kumimoji="0" lang="nl-NL" sz="2400" b="0" i="0" u="none" strike="noStrike" kern="1200" cap="none" spc="0" normalizeH="0" baseline="0" noProof="0" dirty="0">
                <a:ln>
                  <a:noFill/>
                </a:ln>
                <a:solidFill>
                  <a:prstClr val="black"/>
                </a:solidFill>
                <a:effectLst/>
                <a:uLnTx/>
                <a:uFillTx/>
                <a:ea typeface="+mn-ea"/>
                <a:cs typeface="+mn-cs"/>
              </a:rPr>
              <a:t> charge’). De cautie die door het bestuursorgaan is gegeven voor het beboetbare feit doet de redelijke termijn voor het strafbare feit aanvangen. Daardoor is de redelijke termijn is in totaliteit in de strafzaak overschreden.</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89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62099"/>
            <a:ext cx="10515600" cy="4614863"/>
          </a:xfrm>
        </p:spPr>
        <p:txBody>
          <a:bodyPr>
            <a:normAutofit/>
          </a:bodyPr>
          <a:lstStyle/>
          <a:p>
            <a:pPr marL="0" indent="0">
              <a:buNone/>
            </a:pPr>
            <a:r>
              <a:rPr lang="nl-NL" altLang="nl-NL" sz="2400" b="1" dirty="0"/>
              <a:t>a) controle en opsporing/‘sfeerovergang’</a:t>
            </a:r>
            <a:endParaRPr lang="nl-NL" sz="2400" dirty="0"/>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Art. 359a Sv en zijn grenzen: als bestendig uitgangspunt </a:t>
            </a:r>
            <a:r>
              <a:rPr kumimoji="0" lang="nl-NL" sz="2400" b="0" i="1" u="sng" strike="noStrike" kern="1200" cap="none" spc="0" normalizeH="0" baseline="0" noProof="0" dirty="0">
                <a:ln>
                  <a:noFill/>
                </a:ln>
                <a:solidFill>
                  <a:prstClr val="black"/>
                </a:solidFill>
                <a:effectLst/>
                <a:uLnTx/>
                <a:uFillTx/>
                <a:ea typeface="+mn-ea"/>
                <a:cs typeface="+mn-cs"/>
              </a:rPr>
              <a:t>gold</a:t>
            </a:r>
            <a:r>
              <a:rPr kumimoji="0" lang="nl-NL" sz="2400" b="0" i="0" u="none" strike="noStrike" kern="1200" cap="none" spc="0" normalizeH="0" baseline="0" noProof="0" dirty="0">
                <a:ln>
                  <a:noFill/>
                </a:ln>
                <a:solidFill>
                  <a:prstClr val="black"/>
                </a:solidFill>
                <a:effectLst/>
                <a:uLnTx/>
                <a:uFillTx/>
                <a:ea typeface="+mn-ea"/>
                <a:cs typeface="+mn-cs"/>
              </a:rPr>
              <a:t> dat de uitoefening van bevoegdheden die niet onder het voorbereidend onderzoek – zijnde het onderzoek hetwelk aan de behandeling ter terechtzitting voorafgaat – vallen, bij onrechtmatige uitoefening daarvan geen vormverzuim als bedoeld in artikel 359a Sv kunnen vormen. Dus in beginsel vielen vormfouten die in het kader van de uitoefening van controle- of toezichtbevoegdheden plaatsvinden, buiten het bereik van de vormverzuimen waar in de strafprocedure rekening mee mag worden gehouden. </a:t>
            </a:r>
            <a:r>
              <a:rPr kumimoji="0" lang="nl-NL"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HR 2-12-2014:3488 (MTV-arrest). Zie eerder HR 30-3:2004:AM2533, </a:t>
            </a:r>
            <a:r>
              <a:rPr kumimoji="0" lang="nl-NL" sz="2400" b="0" i="0" u="none" strike="noStrike" kern="1200" cap="none" spc="0" normalizeH="0" baseline="0" noProof="0" dirty="0" err="1">
                <a:ln>
                  <a:noFill/>
                </a:ln>
                <a:solidFill>
                  <a:prstClr val="black"/>
                </a:solidFill>
                <a:effectLst/>
                <a:uLnTx/>
                <a:uFillTx/>
                <a:ea typeface="Times New Roman" panose="02020603050405020304" pitchFamily="18" charset="0"/>
                <a:cs typeface="+mn-cs"/>
              </a:rPr>
              <a:t>rov</a:t>
            </a:r>
            <a:r>
              <a:rPr kumimoji="0" lang="nl-NL" sz="2400" b="0" i="0" u="none" strike="noStrike" kern="1200" cap="none" spc="0" normalizeH="0" baseline="0" noProof="0" dirty="0">
                <a:ln>
                  <a:noFill/>
                </a:ln>
                <a:solidFill>
                  <a:prstClr val="black"/>
                </a:solidFill>
                <a:effectLst/>
                <a:uLnTx/>
                <a:uFillTx/>
                <a:ea typeface="Times New Roman" panose="02020603050405020304" pitchFamily="18" charset="0"/>
                <a:cs typeface="+mn-cs"/>
              </a:rPr>
              <a:t>. 3.4.2 en HR 26-6-2012:BW9199 en BV1642.</a:t>
            </a:r>
            <a:endParaRPr kumimoji="0" lang="nl-NL" sz="24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Echter, sinds de uitspraak van de Hoge Raad van 1 december 2020 is de situatie aangepast: HR 1-12-2020, ECLI:NL:HR:2020:1889/1890 (standaardarresten).</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05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62100"/>
            <a:ext cx="10515600" cy="4614862"/>
          </a:xfrm>
        </p:spPr>
        <p:txBody>
          <a:bodyPr>
            <a:normAutofit/>
          </a:bodyPr>
          <a:lstStyle/>
          <a:p>
            <a:pPr marL="0" indent="0">
              <a:buNone/>
            </a:pPr>
            <a:r>
              <a:rPr lang="nl-NL" altLang="nl-NL" sz="2400" b="1" dirty="0"/>
              <a:t>a) controle en opsporing/‘sfeerovergang’</a:t>
            </a:r>
            <a:endParaRPr lang="nl-NL" sz="2400" dirty="0"/>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HR 1-12-2020:1889/1890: het beoordelingskader voor onrechtmatig verkregen bewijs wordt op onderdelen verduidelijkt en de formulering van diverse maatstaven wordt deels bijgesteld of genuanceerd. In beide gevallen is sprake van vormverzuimen die voorafgaan aan de behandeling ter terechtzitting. Van belang is dat een rechtsgevolg kan worden verbonden aan een vormverzuim door een opsporingsambtenaar dat niet is begaan bij het voorbereidend onderzoek tegen de verdachte, of aan een onrechtmatige handeling jegens de verdachte door een andere functionaris of persoon dan zo’n opsporingsambtenaar, indien sprake is geweest van </a:t>
            </a:r>
            <a:r>
              <a:rPr kumimoji="0" lang="nl-NL" sz="2400" b="0" i="1" u="none" strike="noStrike" kern="1200" cap="none" spc="0" normalizeH="0" baseline="0" noProof="0" dirty="0">
                <a:ln>
                  <a:noFill/>
                </a:ln>
                <a:solidFill>
                  <a:prstClr val="black"/>
                </a:solidFill>
                <a:effectLst/>
                <a:uLnTx/>
                <a:uFillTx/>
                <a:ea typeface="+mn-ea"/>
                <a:cs typeface="+mn-cs"/>
              </a:rPr>
              <a:t>bepalende invloed</a:t>
            </a:r>
            <a:r>
              <a:rPr kumimoji="0" lang="nl-NL" sz="2400" b="0" i="0" u="none" strike="noStrike" kern="1200" cap="none" spc="0" normalizeH="0" baseline="0" noProof="0" dirty="0">
                <a:ln>
                  <a:noFill/>
                </a:ln>
                <a:solidFill>
                  <a:prstClr val="black"/>
                </a:solidFill>
                <a:effectLst/>
                <a:uLnTx/>
                <a:uFillTx/>
                <a:ea typeface="+mn-ea"/>
                <a:cs typeface="+mn-cs"/>
              </a:rPr>
              <a:t> op het verloop van het opsporingsonderzoek naar en/of de (verdere) vervolging van de verdachte ter zake van het tenlastegelegde feit. Vgl. recent HR 15-6-2021:931.</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Daarnaast: HR 3-4-2018:487 en HR 30-6-2020:1155: toezichtsbevoegdheden niet toepasbaar indien het uitsluitend gaat om opsporing ex art. 132a Sv. – </a:t>
            </a:r>
            <a:r>
              <a:rPr kumimoji="0" lang="nl-NL" sz="2400" b="0" i="0" u="none" strike="noStrike" kern="1200" cap="none" spc="0" normalizeH="0" baseline="0" noProof="0" dirty="0" err="1">
                <a:ln>
                  <a:noFill/>
                </a:ln>
                <a:solidFill>
                  <a:prstClr val="black"/>
                </a:solidFill>
                <a:effectLst/>
                <a:uLnTx/>
                <a:uFillTx/>
                <a:ea typeface="+mn-ea"/>
                <a:cs typeface="+mn-cs"/>
              </a:rPr>
              <a:t>détourne</a:t>
            </a:r>
            <a:r>
              <a:rPr kumimoji="0" lang="nl-NL" sz="2400" b="0" i="0" u="none" strike="noStrike" kern="1200" cap="none" spc="0" normalizeH="0" baseline="0" noProof="0" dirty="0">
                <a:ln>
                  <a:noFill/>
                </a:ln>
                <a:solidFill>
                  <a:prstClr val="black"/>
                </a:solidFill>
                <a:effectLst/>
                <a:uLnTx/>
                <a:uFillTx/>
                <a:ea typeface="+mn-ea"/>
                <a:cs typeface="+mn-cs"/>
              </a:rPr>
              <a:t>-ment de </a:t>
            </a:r>
            <a:r>
              <a:rPr kumimoji="0" lang="nl-NL" sz="2400" b="0" i="0" u="none" strike="noStrike" kern="1200" cap="none" spc="0" normalizeH="0" baseline="0" noProof="0" dirty="0" err="1">
                <a:ln>
                  <a:noFill/>
                </a:ln>
                <a:solidFill>
                  <a:prstClr val="black"/>
                </a:solidFill>
                <a:effectLst/>
                <a:uLnTx/>
                <a:uFillTx/>
                <a:ea typeface="+mn-ea"/>
                <a:cs typeface="+mn-cs"/>
              </a:rPr>
              <a:t>pouvoir</a:t>
            </a:r>
            <a:r>
              <a:rPr kumimoji="0" lang="nl-NL" sz="2400" b="0" i="0" u="none" strike="noStrike" kern="1200" cap="none" spc="0" normalizeH="0" baseline="0" noProof="0" dirty="0">
                <a:ln>
                  <a:noFill/>
                </a:ln>
                <a:solidFill>
                  <a:prstClr val="black"/>
                </a:solidFill>
                <a:effectLst/>
                <a:uLnTx/>
                <a:uFillTx/>
                <a:ea typeface="+mn-ea"/>
                <a:cs typeface="+mn-cs"/>
              </a:rPr>
              <a:t>.</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65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p:txBody>
          <a:bodyPr>
            <a:normAutofit lnSpcReduction="10000"/>
          </a:bodyPr>
          <a:lstStyle/>
          <a:p>
            <a:pPr marL="0" indent="0">
              <a:buNone/>
            </a:pPr>
            <a:r>
              <a:rPr lang="nl-NL" dirty="0"/>
              <a:t>Overzicht: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nl-NL" sz="2400" i="0" u="none" strike="noStrike" kern="1200" cap="none" spc="0" normalizeH="0" baseline="0" noProof="0" dirty="0">
                <a:ln>
                  <a:noFill/>
                </a:ln>
                <a:solidFill>
                  <a:prstClr val="black"/>
                </a:solidFill>
                <a:effectLst/>
                <a:uLnTx/>
                <a:uFillTx/>
                <a:latin typeface="Calibri" panose="020F0502020204030204"/>
                <a:ea typeface="+mn-ea"/>
                <a:cs typeface="+mn-cs"/>
              </a:rPr>
              <a:t> Ondermijning? ‘</a:t>
            </a:r>
            <a:r>
              <a:rPr kumimoji="0" lang="nl-NL" sz="2400" i="0" u="none" strike="noStrike" kern="1200" cap="none" spc="0" normalizeH="0" baseline="0" noProof="0" dirty="0" err="1">
                <a:ln>
                  <a:noFill/>
                </a:ln>
                <a:solidFill>
                  <a:prstClr val="black"/>
                </a:solidFill>
                <a:effectLst/>
                <a:uLnTx/>
                <a:uFillTx/>
                <a:latin typeface="Calibri" panose="020F0502020204030204"/>
                <a:ea typeface="+mn-ea"/>
                <a:cs typeface="+mn-cs"/>
              </a:rPr>
              <a:t>Buzzword</a:t>
            </a:r>
            <a:r>
              <a:rPr kumimoji="0" lang="nl-NL" sz="2400" i="0" u="none" strike="noStrike" kern="1200" cap="none" spc="0" normalizeH="0" baseline="0" noProof="0" dirty="0">
                <a:ln>
                  <a:noFill/>
                </a:ln>
                <a:solidFill>
                  <a:prstClr val="black"/>
                </a:solidFill>
                <a:effectLst/>
                <a:uLnTx/>
                <a:uFillTx/>
                <a:latin typeface="Calibri" panose="020F0502020204030204"/>
                <a:ea typeface="+mn-ea"/>
                <a:cs typeface="+mn-cs"/>
              </a:rPr>
              <a:t>’ of reëel beleidsuitgangspunt?</a:t>
            </a:r>
          </a:p>
          <a:p>
            <a:pPr marL="0" marR="0" lvl="0" indent="0" algn="l" defTabSz="914400" rtl="0" eaLnBrk="1" fontAlgn="auto" latinLnBrk="0" hangingPunct="1">
              <a:lnSpc>
                <a:spcPct val="80000"/>
              </a:lnSpc>
              <a:spcBef>
                <a:spcPts val="0"/>
              </a:spcBef>
              <a:spcAft>
                <a:spcPts val="0"/>
              </a:spcAft>
              <a:buClrTx/>
              <a:buSzTx/>
              <a:buFontTx/>
              <a:buNone/>
              <a:tabLst/>
              <a:defRPr/>
            </a:pPr>
            <a:r>
              <a:rPr lang="nl-NL" sz="2400" b="1" dirty="0">
                <a:solidFill>
                  <a:prstClr val="black"/>
                </a:solidFill>
                <a:latin typeface="Calibri" panose="020F0502020204030204"/>
              </a:rPr>
              <a:t>2.</a:t>
            </a:r>
            <a:r>
              <a:rPr lang="nl-NL" sz="2400" dirty="0">
                <a:solidFill>
                  <a:prstClr val="black"/>
                </a:solidFill>
                <a:latin typeface="Calibri" panose="020F0502020204030204"/>
              </a:rPr>
              <a:t> C</a:t>
            </a:r>
            <a:r>
              <a:rPr kumimoji="0" lang="nl-NL" sz="2400" i="0" u="none" strike="noStrike" kern="1200" cap="none" spc="0" normalizeH="0" baseline="0" noProof="0" dirty="0" err="1">
                <a:ln>
                  <a:noFill/>
                </a:ln>
                <a:solidFill>
                  <a:prstClr val="black"/>
                </a:solidFill>
                <a:effectLst/>
                <a:uLnTx/>
                <a:uFillTx/>
                <a:latin typeface="Calibri" panose="020F0502020204030204"/>
                <a:ea typeface="+mn-ea"/>
                <a:cs typeface="+mn-cs"/>
              </a:rPr>
              <a:t>o</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ntext</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strafrecht(er) – bestuursrecht(er)</a:t>
            </a:r>
          </a:p>
          <a:p>
            <a:pPr marL="0" marR="0" lvl="0" indent="0" algn="l" defTabSz="914400" rtl="0" eaLnBrk="1" fontAlgn="auto" latinLnBrk="0" hangingPunct="1">
              <a:lnSpc>
                <a:spcPct val="80000"/>
              </a:lnSpc>
              <a:spcBef>
                <a:spcPts val="0"/>
              </a:spcBef>
              <a:spcAft>
                <a:spcPts val="0"/>
              </a:spcAft>
              <a:buClrTx/>
              <a:buSzTx/>
              <a:buFontTx/>
              <a:buNone/>
              <a:tabLst/>
              <a:defRPr/>
            </a:pPr>
            <a:r>
              <a:rPr lang="nl-NL" sz="2400" b="1" dirty="0">
                <a:solidFill>
                  <a:prstClr val="black"/>
                </a:solidFill>
                <a:latin typeface="Calibri" panose="020F0502020204030204"/>
              </a:rPr>
              <a:t>3</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Verhouding strafrecht(er) – bestuursrecht(er)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 controle en opsporing/’sfeerovergang’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b. gedogen door het bestuur;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c. bestuurlijke besluiten (beschikkingen)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d.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bestuursrechterlijke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beslissingen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e. sanctiebesluiten</a:t>
            </a:r>
          </a:p>
          <a:p>
            <a:pPr marL="0" marR="0" lvl="0" indent="0" algn="l" defTabSz="914400" rtl="0" eaLnBrk="1" fontAlgn="auto" latinLnBrk="0" hangingPunct="1">
              <a:lnSpc>
                <a:spcPct val="80000"/>
              </a:lnSpc>
              <a:spcBef>
                <a:spcPts val="0"/>
              </a:spcBef>
              <a:spcAft>
                <a:spcPts val="0"/>
              </a:spcAft>
              <a:buClrTx/>
              <a:buSzTx/>
              <a:buFontTx/>
              <a:buNone/>
              <a:tabLst/>
              <a:defRPr/>
            </a:pPr>
            <a:r>
              <a:rPr lang="nl-NL" sz="2400" b="1" dirty="0">
                <a:solidFill>
                  <a:prstClr val="black"/>
                </a:solidFill>
                <a:latin typeface="Calibri" panose="020F0502020204030204"/>
              </a:rPr>
              <a:t>4</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Externe samenloop en bestuurlijke sancties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 ‘samenloop’?</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b. herstelsancties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vs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strafrechtelijke vervolging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c. bestraffende sancties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vs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strafrechtelijke vervolging</a:t>
            </a:r>
          </a:p>
          <a:p>
            <a:pPr marL="0" marR="0" lvl="0" indent="0" algn="l" defTabSz="914400" rtl="0" eaLnBrk="1" fontAlgn="auto" latinLnBrk="0" hangingPunct="1">
              <a:lnSpc>
                <a:spcPct val="80000"/>
              </a:lnSpc>
              <a:spcBef>
                <a:spcPts val="0"/>
              </a:spcBef>
              <a:spcAft>
                <a:spcPts val="0"/>
              </a:spcAft>
              <a:buClrTx/>
              <a:buSzTx/>
              <a:buFontTx/>
              <a:buNone/>
              <a:tabLst/>
              <a:defRPr/>
            </a:pPr>
            <a:r>
              <a:rPr lang="nl-NL" sz="2400" dirty="0">
                <a:solidFill>
                  <a:prstClr val="black"/>
                </a:solidFill>
                <a:latin typeface="Calibri" panose="020F0502020204030204"/>
              </a:rPr>
              <a:t>	d. </a:t>
            </a:r>
            <a:r>
              <a:rPr lang="nl-NL" sz="2400" dirty="0" err="1">
                <a:solidFill>
                  <a:prstClr val="black"/>
                </a:solidFill>
                <a:latin typeface="Calibri" panose="020F0502020204030204"/>
              </a:rPr>
              <a:t>una</a:t>
            </a:r>
            <a:r>
              <a:rPr lang="nl-NL" sz="2400" dirty="0">
                <a:solidFill>
                  <a:prstClr val="black"/>
                </a:solidFill>
                <a:latin typeface="Calibri" panose="020F0502020204030204"/>
              </a:rPr>
              <a:t> via</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e. andere bestraffende sancties/maatregelen - ASP-uitspraak en spin-off</a:t>
            </a:r>
          </a:p>
          <a:p>
            <a:pPr marL="0" marR="0" lvl="0" indent="0" algn="l" defTabSz="914400" rtl="0" eaLnBrk="1" fontAlgn="auto" latinLnBrk="0" hangingPunct="1">
              <a:lnSpc>
                <a:spcPct val="80000"/>
              </a:lnSpc>
              <a:spcBef>
                <a:spcPts val="0"/>
              </a:spcBef>
              <a:spcAft>
                <a:spcPts val="0"/>
              </a:spcAft>
              <a:buClrTx/>
              <a:buSzTx/>
              <a:buFontTx/>
              <a:buNone/>
              <a:tabLst/>
              <a:defRPr/>
            </a:pPr>
            <a:r>
              <a:rPr lang="nl-NL" sz="2400" b="1" dirty="0">
                <a:solidFill>
                  <a:prstClr val="black"/>
                </a:solidFill>
                <a:latin typeface="Calibri" panose="020F0502020204030204"/>
              </a:rPr>
              <a:t>5</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EHRM en evenredigheid in straftoemeting</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15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52575"/>
            <a:ext cx="10515600" cy="4624388"/>
          </a:xfrm>
        </p:spPr>
        <p:txBody>
          <a:bodyPr>
            <a:normAutofit/>
          </a:bodyPr>
          <a:lstStyle/>
          <a:p>
            <a:pPr marL="0" indent="0">
              <a:buNone/>
            </a:pPr>
            <a:r>
              <a:rPr lang="nl-NL" altLang="nl-NL" sz="2400" b="1" dirty="0"/>
              <a:t>b) gedogen door het bestuur</a:t>
            </a:r>
            <a:endParaRPr lang="nl-NL" sz="2400" dirty="0"/>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Gedogen: in geval van overtreden van de rechtsregels niet handhavend optreden door een bevoegd bestuursorgaan, terwijl dat wel kan maar niet wil handhaven (dan wel dat wel wil, maar niet kan handhaven).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Gedoogbesluit: beschikking dat in het betreffende geval niet zal worden gehandhaafd door middel van een bestuurlijke sanctie/maatregel. Een gedoogbeslissing is geen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-besluit en kan daarom niet worden aangevochten bij de bestuursrechter. Zie </a:t>
            </a:r>
            <a:r>
              <a:rPr kumimoji="0" lang="nl-NL" sz="2400" b="0" i="0" u="none" strike="noStrike" kern="1200" cap="none" spc="0" normalizeH="0" baseline="0" noProof="0" dirty="0" err="1">
                <a:ln>
                  <a:noFill/>
                </a:ln>
                <a:solidFill>
                  <a:prstClr val="black"/>
                </a:solidFill>
                <a:effectLst/>
                <a:uLnTx/>
                <a:uFillTx/>
                <a:ea typeface="+mn-ea"/>
                <a:cs typeface="+mn-cs"/>
              </a:rPr>
              <a:t>ABRvS</a:t>
            </a:r>
            <a:r>
              <a:rPr kumimoji="0" lang="nl-NL" sz="2400" b="0" i="0" u="none" strike="noStrike" kern="1200" cap="none" spc="0" normalizeH="0" baseline="0" noProof="0" dirty="0">
                <a:ln>
                  <a:noFill/>
                </a:ln>
                <a:solidFill>
                  <a:prstClr val="black"/>
                </a:solidFill>
                <a:effectLst/>
                <a:uLnTx/>
                <a:uFillTx/>
                <a:ea typeface="+mn-ea"/>
                <a:cs typeface="+mn-cs"/>
              </a:rPr>
              <a:t> 24-4-2019:1356.</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‘Beginselplicht tot handhaving’: bevoegde bestuursorgaan is in de regel verplicht om tegen overtredingen op te treden, vanwege het algemeen belang dat met handhaving is gediend, tenzij sprake is van bijzondere omstandigheden, zijnde a. concreet zicht op legalisatie, of b. handhavend optreden onevenredig is gezien de daarmee te dienen belangen.</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1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14475"/>
            <a:ext cx="10515600" cy="466248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b) gedogen door het bestuur</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Grondslag beginselplicht tot handhaving: De belangen bij het beoogd beëindigen of ongedaan maken van de overtreding, het wegnemen of beperken van de gevolgen daarvan en het voorkomen van herhaling of hervatting van de overtreding. Beginselplicht tot handhaving enkel voor herstelsancties (bestuursdwang, last onder dwangsom en intrekken begunstigende beschikking).</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Geen grondslag voor beginselplicht tot handhaving bij bestraffende sancties, </a:t>
            </a:r>
            <a:r>
              <a:rPr kumimoji="0" lang="nl-NL" sz="2400" b="0" i="0" u="none" strike="noStrike" kern="1200" cap="none" spc="0" normalizeH="0" baseline="0" noProof="0" dirty="0" err="1">
                <a:ln>
                  <a:noFill/>
                </a:ln>
                <a:solidFill>
                  <a:prstClr val="black"/>
                </a:solidFill>
                <a:effectLst/>
                <a:uLnTx/>
                <a:uFillTx/>
                <a:ea typeface="+mn-ea"/>
                <a:cs typeface="+mn-cs"/>
              </a:rPr>
              <a:t>m.b</a:t>
            </a:r>
            <a:r>
              <a:rPr kumimoji="0" lang="nl-NL" sz="2400" b="0" i="0" u="none" strike="noStrike" kern="1200" cap="none" spc="0" normalizeH="0" baseline="0" noProof="0" dirty="0">
                <a:ln>
                  <a:noFill/>
                </a:ln>
                <a:solidFill>
                  <a:prstClr val="black"/>
                </a:solidFill>
                <a:effectLst/>
                <a:uLnTx/>
                <a:uFillTx/>
                <a:ea typeface="+mn-ea"/>
                <a:cs typeface="+mn-cs"/>
              </a:rPr>
              <a:t>. de bestuurlijke boete. Bestraffende sancties zien op leedtoevoeging en vergen daarom een andere afweging dan in geval van een herstelsanctie. Het besluit tot afwijzing van het verzoek tot het opleggen van een boete wordt minder indringend getoetst dan een afwijzing van een verzoek tot het opleggen van een herstelsanctie. Vgl. </a:t>
            </a:r>
            <a:r>
              <a:rPr kumimoji="0" lang="nl-NL" sz="2400" b="0" i="0" u="none" strike="noStrike" kern="1200" cap="none" spc="0" normalizeH="0" baseline="0" noProof="0" dirty="0" err="1">
                <a:ln>
                  <a:noFill/>
                </a:ln>
                <a:solidFill>
                  <a:prstClr val="black"/>
                </a:solidFill>
                <a:effectLst/>
                <a:uLnTx/>
                <a:uFillTx/>
                <a:ea typeface="+mn-ea"/>
                <a:cs typeface="+mn-cs"/>
              </a:rPr>
              <a:t>ABRvS</a:t>
            </a:r>
            <a:r>
              <a:rPr kumimoji="0" lang="nl-NL" sz="2400" b="0" i="0" u="none" strike="noStrike" kern="1200" cap="none" spc="0" normalizeH="0" baseline="0" noProof="0" dirty="0">
                <a:ln>
                  <a:noFill/>
                </a:ln>
                <a:solidFill>
                  <a:prstClr val="black"/>
                </a:solidFill>
                <a:effectLst/>
                <a:uLnTx/>
                <a:uFillTx/>
                <a:ea typeface="+mn-ea"/>
                <a:cs typeface="+mn-cs"/>
              </a:rPr>
              <a:t> 30 juni 2021:1407.</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181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14475"/>
            <a:ext cx="10515600" cy="466248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b) gedogen door het bestuur</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Gedogen en strafrechtelijke vervolging? Gedogen impliceert onrechtmatig handelen: handelen zonder vergunning, dan wel in strijd met de vergunningsvoorwaarden, zonder dat bestuurlijk – wetende van de bestaande situatie – handhavend wordt opgetreden. Als nu toch strafrechtelijk wordt vervolgd, wat zijn dan de mogelijkheden tot verweer?</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1) niet-ontvankelijkheid OM?</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2) bewijsverweer?/kwalificatieverweer?</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3) strafuitsluitingsverweer (rv-grond/</a:t>
            </a:r>
            <a:r>
              <a:rPr kumimoji="0" lang="nl-NL" sz="2400" b="0" i="0" u="none" strike="noStrike" kern="1200" cap="none" spc="0" normalizeH="0" baseline="0" noProof="0" dirty="0" err="1">
                <a:ln>
                  <a:noFill/>
                </a:ln>
                <a:solidFill>
                  <a:prstClr val="black"/>
                </a:solidFill>
                <a:effectLst/>
                <a:uLnTx/>
                <a:uFillTx/>
                <a:ea typeface="+mn-ea"/>
                <a:cs typeface="+mn-cs"/>
              </a:rPr>
              <a:t>su</a:t>
            </a:r>
            <a:r>
              <a:rPr kumimoji="0" lang="nl-NL" sz="2400" b="0" i="0" u="none" strike="noStrike" kern="1200" cap="none" spc="0" normalizeH="0" baseline="0" noProof="0" dirty="0">
                <a:ln>
                  <a:noFill/>
                </a:ln>
                <a:solidFill>
                  <a:prstClr val="black"/>
                </a:solidFill>
                <a:effectLst/>
                <a:uLnTx/>
                <a:uFillTx/>
                <a:ea typeface="+mn-ea"/>
                <a:cs typeface="+mn-cs"/>
              </a:rPr>
              <a:t>-grond)?</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4) straftoemetingsverweer?</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36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62100"/>
            <a:ext cx="10515600" cy="4614864"/>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b) gedogen door het bestuur</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1) niet-ontvankelijkheid OM?</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Verhouding vertrouwensbeginsel </a:t>
            </a:r>
            <a:r>
              <a:rPr kumimoji="0" lang="nl-NL" sz="2400" b="0" i="0" u="none" strike="noStrike" kern="1200" cap="none" spc="0" normalizeH="0" baseline="0" noProof="0" dirty="0" err="1">
                <a:ln>
                  <a:noFill/>
                </a:ln>
                <a:solidFill>
                  <a:prstClr val="black"/>
                </a:solidFill>
                <a:effectLst/>
                <a:uLnTx/>
                <a:uFillTx/>
                <a:ea typeface="+mn-ea"/>
                <a:cs typeface="+mn-cs"/>
              </a:rPr>
              <a:t>vs</a:t>
            </a:r>
            <a:r>
              <a:rPr kumimoji="0" lang="nl-NL" sz="2400" b="0" i="0" u="none" strike="noStrike" kern="1200" cap="none" spc="0" normalizeH="0" baseline="0" noProof="0" dirty="0">
                <a:ln>
                  <a:noFill/>
                </a:ln>
                <a:solidFill>
                  <a:prstClr val="black"/>
                </a:solidFill>
                <a:effectLst/>
                <a:uLnTx/>
                <a:uFillTx/>
                <a:ea typeface="+mn-ea"/>
                <a:cs typeface="+mn-cs"/>
              </a:rPr>
              <a:t> opportuniteitsbeginsel/discretionaire </a:t>
            </a:r>
            <a:r>
              <a:rPr kumimoji="0" lang="nl-NL" sz="2400" b="0" i="0" u="none" strike="noStrike" kern="1200" cap="none" spc="0" normalizeH="0" baseline="0" noProof="0" dirty="0" err="1">
                <a:ln>
                  <a:noFill/>
                </a:ln>
                <a:solidFill>
                  <a:prstClr val="black"/>
                </a:solidFill>
                <a:effectLst/>
                <a:uLnTx/>
                <a:uFillTx/>
                <a:ea typeface="+mn-ea"/>
                <a:cs typeface="+mn-cs"/>
              </a:rPr>
              <a:t>bevoegd-heid</a:t>
            </a:r>
            <a:r>
              <a:rPr kumimoji="0" lang="nl-NL" sz="2400" b="0" i="0" u="none" strike="noStrike" kern="1200" cap="none" spc="0" normalizeH="0" baseline="0" noProof="0" dirty="0">
                <a:ln>
                  <a:noFill/>
                </a:ln>
                <a:solidFill>
                  <a:prstClr val="black"/>
                </a:solidFill>
                <a:effectLst/>
                <a:uLnTx/>
                <a:uFillTx/>
                <a:ea typeface="+mn-ea"/>
                <a:cs typeface="+mn-cs"/>
              </a:rPr>
              <a:t> OM? Staande jurisprudentie dat het OM in beginsel niet gebonden is aan toezeggingen of handelingen van een ander overheidsorgaan (bijv. gedogen door het bestuur) v.w.b. het instellen van vervolging. Deze enkele omstandigheid rechtvaardigt niet het vertrouwen dat het Openbaar Ministerie zal afzien van de hem ingevolge art. 167, eerste lid, Sv toekomende zelfstandige </a:t>
            </a:r>
            <a:r>
              <a:rPr kumimoji="0" lang="nl-NL" sz="2400" b="0" i="0" u="none" strike="noStrike" kern="1200" cap="none" spc="0" normalizeH="0" baseline="0" noProof="0" dirty="0" err="1">
                <a:ln>
                  <a:noFill/>
                </a:ln>
                <a:solidFill>
                  <a:prstClr val="black"/>
                </a:solidFill>
                <a:effectLst/>
                <a:uLnTx/>
                <a:uFillTx/>
                <a:ea typeface="+mn-ea"/>
                <a:cs typeface="+mn-cs"/>
              </a:rPr>
              <a:t>beslissings-bevoegdheid</a:t>
            </a:r>
            <a:r>
              <a:rPr kumimoji="0" lang="nl-NL" sz="2400" b="0" i="0" u="none" strike="noStrike" kern="1200" cap="none" spc="0" normalizeH="0" baseline="0" noProof="0" dirty="0">
                <a:ln>
                  <a:noFill/>
                </a:ln>
                <a:solidFill>
                  <a:prstClr val="black"/>
                </a:solidFill>
                <a:effectLst/>
                <a:uLnTx/>
                <a:uFillTx/>
                <a:ea typeface="+mn-ea"/>
                <a:cs typeface="+mn-cs"/>
              </a:rPr>
              <a:t> om tot strafvervolging over te gaan. Ook niet na interpretatie van de Aanwijzing Opiumwet: HR 30-1-2018:25. Wil het beroep op niet-ontvankelijkheid wegens bestuurlijk gedogen enige kans van slagen hebben, dan dient het vertrouwen op niet-vervolging (mede) zijn toe te rekenen aan het OM. Vgl. HR 2-7-2013:7, </a:t>
            </a:r>
            <a:r>
              <a:rPr kumimoji="0" lang="nl-NL" sz="2400" b="0" i="0" u="none" strike="noStrike" kern="1200" cap="none" spc="0" normalizeH="0" baseline="0" noProof="0" dirty="0" err="1">
                <a:ln>
                  <a:noFill/>
                </a:ln>
                <a:solidFill>
                  <a:prstClr val="black"/>
                </a:solidFill>
                <a:effectLst/>
                <a:uLnTx/>
                <a:uFillTx/>
                <a:ea typeface="+mn-ea"/>
                <a:cs typeface="+mn-cs"/>
              </a:rPr>
              <a:t>rov</a:t>
            </a:r>
            <a:r>
              <a:rPr kumimoji="0" lang="nl-NL" sz="2400" b="0" i="0" u="none" strike="noStrike" kern="1200" cap="none" spc="0" normalizeH="0" baseline="0" noProof="0" dirty="0">
                <a:ln>
                  <a:noFill/>
                </a:ln>
                <a:solidFill>
                  <a:prstClr val="black"/>
                </a:solidFill>
                <a:effectLst/>
                <a:uLnTx/>
                <a:uFillTx/>
                <a:ea typeface="+mn-ea"/>
                <a:cs typeface="+mn-cs"/>
              </a:rPr>
              <a:t>. 2.4.2 en HR 26-4-2016:742, </a:t>
            </a:r>
            <a:r>
              <a:rPr kumimoji="0" lang="nl-NL" sz="2400" b="0" i="0" u="none" strike="noStrike" kern="1200" cap="none" spc="0" normalizeH="0" baseline="0" noProof="0" dirty="0" err="1">
                <a:ln>
                  <a:noFill/>
                </a:ln>
                <a:solidFill>
                  <a:prstClr val="black"/>
                </a:solidFill>
                <a:effectLst/>
                <a:uLnTx/>
                <a:uFillTx/>
                <a:ea typeface="+mn-ea"/>
                <a:cs typeface="+mn-cs"/>
              </a:rPr>
              <a:t>rov</a:t>
            </a:r>
            <a:r>
              <a:rPr kumimoji="0" lang="nl-NL" sz="2400" b="0" i="0" u="none" strike="noStrike" kern="1200" cap="none" spc="0" normalizeH="0" baseline="0" noProof="0" dirty="0">
                <a:ln>
                  <a:noFill/>
                </a:ln>
                <a:solidFill>
                  <a:prstClr val="black"/>
                </a:solidFill>
                <a:effectLst/>
                <a:uLnTx/>
                <a:uFillTx/>
                <a:ea typeface="+mn-ea"/>
                <a:cs typeface="+mn-cs"/>
              </a:rPr>
              <a:t>. 3.2 (Coffeeshop Checkpoint I en II) en reeds HR 17-12-1985:AD5845 (Zuurteervijver DSM). Vgl. HR 6-11-2012:BX4280 (standaardarrest).</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905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23999"/>
            <a:ext cx="10515600" cy="46529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b) gedogen door het bestuur</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2) bewijsverweer/kwalificatieverweer?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Gedoogbeslissing ≠ handelen zonder vergunning, zoals in de tenlastelegging opgenomen. Vgl. HR 9-4-2002:AD8737, </a:t>
            </a:r>
            <a:r>
              <a:rPr kumimoji="0" lang="nl-NL" sz="2400" b="0" i="0" u="none" strike="noStrike" kern="1200" cap="none" spc="0" normalizeH="0" baseline="0" noProof="0" dirty="0" err="1">
                <a:ln>
                  <a:noFill/>
                </a:ln>
                <a:solidFill>
                  <a:prstClr val="black"/>
                </a:solidFill>
                <a:effectLst/>
                <a:uLnTx/>
                <a:uFillTx/>
                <a:ea typeface="+mn-ea"/>
                <a:cs typeface="+mn-cs"/>
              </a:rPr>
              <a:t>rov</a:t>
            </a:r>
            <a:r>
              <a:rPr kumimoji="0" lang="nl-NL" sz="2400" b="0" i="0" u="none" strike="noStrike" kern="1200" cap="none" spc="0" normalizeH="0" baseline="0" noProof="0" dirty="0">
                <a:ln>
                  <a:noFill/>
                </a:ln>
                <a:solidFill>
                  <a:prstClr val="black"/>
                </a:solidFill>
                <a:effectLst/>
                <a:uLnTx/>
                <a:uFillTx/>
                <a:ea typeface="+mn-ea"/>
                <a:cs typeface="+mn-cs"/>
              </a:rPr>
              <a:t>. 2.4.: anders ondermijning wettelijk stelsel en strekking van de wet.</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3) strafuitsluitingsverweer (rv-grond/</a:t>
            </a:r>
            <a:r>
              <a:rPr kumimoji="0" lang="nl-NL" sz="2400" b="1" i="0" u="none" strike="noStrike" kern="1200" cap="none" spc="0" normalizeH="0" baseline="0" noProof="0" dirty="0" err="1">
                <a:ln>
                  <a:noFill/>
                </a:ln>
                <a:solidFill>
                  <a:prstClr val="black"/>
                </a:solidFill>
                <a:effectLst/>
                <a:uLnTx/>
                <a:uFillTx/>
                <a:ea typeface="+mn-ea"/>
                <a:cs typeface="+mn-cs"/>
              </a:rPr>
              <a:t>su</a:t>
            </a:r>
            <a:r>
              <a:rPr kumimoji="0" lang="nl-NL" sz="2400" b="1" i="0" u="none" strike="noStrike" kern="1200" cap="none" spc="0" normalizeH="0" baseline="0" noProof="0" dirty="0">
                <a:ln>
                  <a:noFill/>
                </a:ln>
                <a:solidFill>
                  <a:prstClr val="black"/>
                </a:solidFill>
                <a:effectLst/>
                <a:uLnTx/>
                <a:uFillTx/>
                <a:ea typeface="+mn-ea"/>
                <a:cs typeface="+mn-cs"/>
              </a:rPr>
              <a:t>-grond)?</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Gedogen toestemming/ontbreken materiële wederrechtelijkheid? Nee, in beginsel handelen in strijd met de wet, maar vervolgen wellicht onwenselijk. Geen algemene werking van rechtvaardiging. Vgl. HR 13-6-2017:1074 (coffeeshops te Bierum). Geen verontschuldiging/verschoonbaarheid omdat wetenschap van onrechtmatigheid bestaat. Maar anders kunnen en moeten handelen? Wellicht onder omstandigheden van toepassing bij dwaling omtrent de wederrechtelijkheid (persoonlijke werking).</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89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23999"/>
            <a:ext cx="10515600" cy="4652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b) gedogen door het bestuur</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4) straftoemetingsverweer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Gedogen kan deels worden toegerekend aan het bestuur (afhankelijk van de houding) en derhalve worden verdisconteerd in de mogelijke straf voor de verdachte.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Vgl. reeds uit de ‘oude doos’: Rb Adam 5-3-1996, M&amp;R 1996, 74/AB 1996, 232; Hof Adam 22-3-1997, M&amp;R 1997, 134; Rb Alkmaar 29-10-1998, M&amp;R 1999, 49 en Rb Middelburg 26-11-2003, AN9149.</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44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62099"/>
            <a:ext cx="10515600" cy="4614863"/>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latin typeface="Calibri" panose="020F0502020204030204"/>
                <a:ea typeface="+mn-ea"/>
                <a:cs typeface="+mn-cs"/>
              </a:rPr>
              <a:t>c) bestuurlijke besluiten (beschikkingen)</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Is een beschikking (art. 1:3 lid 2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Awb</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 bijv. een vergunning – afgegeven door een bestuursorgaan leidend voor de strafrechter of mag hij deze zelfstandig toetsen?</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Verweer: niet strafbaar want er is een – ten onrechte – afgegeven vergunning, dan wel niet strafbaar want de vergunningsvoorwaarde(n) welke vermeend overtreden zou zijn, is te streng en/of onderling met elkaar strijdig en dus onverbindend.</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-&gt; Nee, de strafrechter is </a:t>
            </a:r>
            <a:r>
              <a:rPr kumimoji="0" lang="nl-NL" sz="2400" b="0" i="1" u="none" strike="noStrike" kern="1200" cap="none" spc="0" normalizeH="0" baseline="0" noProof="0" dirty="0">
                <a:ln>
                  <a:noFill/>
                </a:ln>
                <a:solidFill>
                  <a:prstClr val="black"/>
                </a:solidFill>
                <a:effectLst/>
                <a:uLnTx/>
                <a:uFillTx/>
                <a:latin typeface="Calibri" panose="020F0502020204030204"/>
                <a:ea typeface="+mn-ea"/>
                <a:cs typeface="+mn-cs"/>
              </a:rPr>
              <a:t>in beginsel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gebonden aan de rechtmatigheid van de beschikking (uitgangspunt van de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presumptio</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justae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causae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dan wel de formele rechtskracht van de beslissing) omdat daartegen een bestuursrechtelijke rechtsgang open staat/stond. Zie HR 11-01-1994, M&amp;R 1994, 85 (Mobil Oil).</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1" u="none" strike="noStrike" kern="1200" cap="none" spc="0" normalizeH="0" baseline="0" noProof="0" dirty="0">
                <a:ln>
                  <a:noFill/>
                </a:ln>
                <a:solidFill>
                  <a:prstClr val="black"/>
                </a:solidFill>
                <a:effectLst/>
                <a:uLnTx/>
                <a:uFillTx/>
                <a:latin typeface="Calibri" panose="020F0502020204030204"/>
                <a:ea typeface="+mn-ea"/>
                <a:cs typeface="+mn-cs"/>
              </a:rPr>
              <a:t>‘In beginsel’</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toetsen door de strafrechter mag indien de inhoud van de vergunning dan wel de wijze van tot stand komen evident in strijd is met een verdragsrechtelijk en/of (grond)wettelijk recht en/of een algemeen rechtsbeginsel. Zie HR 13-11-1984, NJ 1985, 294/AB 1985, 361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cp</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Domburg).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nl-NL" sz="2400" dirty="0"/>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67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14475"/>
            <a:ext cx="10515600" cy="46624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latin typeface="Calibri" panose="020F0502020204030204"/>
                <a:ea typeface="+mn-ea"/>
                <a:cs typeface="+mn-cs"/>
              </a:rPr>
              <a:t>c) bestuurlijke besluiten (beschikkingen)</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Specifieke gevallen: Is echter in de delictsomschrijving opgenomen dat de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betref-fende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beschikking ‘krachtens wettelijk voorschrift (is) gedaan’ (zoals opgenomen in art. 184 Sr bij een verwijderingsbevel op grond van de APV), of ‘dat hij op grond van een wettelijk voorschrift tot …’ (zoals opgenomen in art. 197 Sr in geval van een ongewenstverklaring), dan dient de strafrechter zelfstandig te onderzoeken of het wettelijk voorschrift verbindend is en of het daarop gegronde bevel/ongewenst-verklaring rechtmatig is gegeven. Vgl. o.a. HR 24-09-2002:AE2126; HR 20-02-2007, AZ2475 en HR 13-07-2010:BL2854.</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In dit soort gevallen waarbij de verdachte niet via een aanvraag van een vergunning of ontheffing maar bij zelfstandig bevel beperkt kan worden in zijn vrijheid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liberty</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movement</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geldt bij afwezigheid van een bestuursrechtelijke rechtsgang blijkens de jurisprudentie een meer indringender toets.</a:t>
            </a:r>
          </a:p>
          <a:p>
            <a:pPr marL="0" indent="0">
              <a:buNone/>
            </a:pPr>
            <a:endParaRPr lang="nl-NL" dirty="0"/>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684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95426"/>
            <a:ext cx="10515600" cy="46815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d) </a:t>
            </a:r>
            <a:r>
              <a:rPr kumimoji="0" lang="nl-NL" altLang="nl-NL" sz="2400" b="1" i="0" u="none" strike="noStrike" kern="1200" cap="none" spc="0" normalizeH="0" baseline="0" noProof="0" dirty="0" err="1">
                <a:ln>
                  <a:noFill/>
                </a:ln>
                <a:solidFill>
                  <a:prstClr val="black"/>
                </a:solidFill>
                <a:effectLst/>
                <a:uLnTx/>
                <a:uFillTx/>
                <a:ea typeface="+mn-ea"/>
                <a:cs typeface="+mn-cs"/>
              </a:rPr>
              <a:t>bestuursrechterlijke</a:t>
            </a:r>
            <a:r>
              <a:rPr kumimoji="0" lang="nl-NL" altLang="nl-NL" sz="2400" b="1" i="0" u="none" strike="noStrike" kern="1200" cap="none" spc="0" normalizeH="0" baseline="0" noProof="0" dirty="0">
                <a:ln>
                  <a:noFill/>
                </a:ln>
                <a:solidFill>
                  <a:prstClr val="black"/>
                </a:solidFill>
                <a:effectLst/>
                <a:uLnTx/>
                <a:uFillTx/>
                <a:ea typeface="+mn-ea"/>
                <a:cs typeface="+mn-cs"/>
              </a:rPr>
              <a:t> beslissingen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Zijn uitspraken van de bestuursrechter over de afgegeven beschikking, dan wel over de geldigheid van de betreffende wettelijke regeling leidend voor de strafrechter of mag hij deze zelfstandig toetsen?</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Verweer: de beschikking (vergunning) die geschonden zou zijn, is nietig verklaard of rechtmatig beoordeeld, dan wel de regeling (avv) waarop de beschikking is gebaseerd, is door de bestuursrechter al dan niet verbindend verklaard.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-&gt; Nee, indien de bestuursrechter in een met voldoende waarborgen omklede rechtsgang onherroepelijk de (on)rechtmatigheid van de beschikking heeft </a:t>
            </a:r>
            <a:r>
              <a:rPr kumimoji="0" lang="nl-NL" sz="2400" b="0" i="0" u="none" strike="noStrike" kern="1200" cap="none" spc="0" normalizeH="0" baseline="0" noProof="0" dirty="0" err="1">
                <a:ln>
                  <a:noFill/>
                </a:ln>
                <a:solidFill>
                  <a:prstClr val="black"/>
                </a:solidFill>
                <a:effectLst/>
                <a:uLnTx/>
                <a:uFillTx/>
                <a:ea typeface="+mn-ea"/>
                <a:cs typeface="+mn-cs"/>
              </a:rPr>
              <a:t>beoor-deeld</a:t>
            </a:r>
            <a:r>
              <a:rPr kumimoji="0" lang="nl-NL" sz="2400" b="0" i="0" u="none" strike="noStrike" kern="1200" cap="none" spc="0" normalizeH="0" baseline="0" noProof="0" dirty="0">
                <a:ln>
                  <a:noFill/>
                </a:ln>
                <a:solidFill>
                  <a:prstClr val="black"/>
                </a:solidFill>
                <a:effectLst/>
                <a:uLnTx/>
                <a:uFillTx/>
                <a:ea typeface="+mn-ea"/>
                <a:cs typeface="+mn-cs"/>
              </a:rPr>
              <a:t>, dan wel de (on)verbindendheid van een avv heeft uitgesproken, is de </a:t>
            </a:r>
            <a:r>
              <a:rPr kumimoji="0" lang="nl-NL" sz="2400" b="0" i="0" u="none" strike="noStrike" kern="1200" cap="none" spc="0" normalizeH="0" baseline="0" noProof="0" dirty="0" err="1">
                <a:ln>
                  <a:noFill/>
                </a:ln>
                <a:solidFill>
                  <a:prstClr val="black"/>
                </a:solidFill>
                <a:effectLst/>
                <a:uLnTx/>
                <a:uFillTx/>
                <a:ea typeface="+mn-ea"/>
                <a:cs typeface="+mn-cs"/>
              </a:rPr>
              <a:t>straf-rechter</a:t>
            </a:r>
            <a:r>
              <a:rPr kumimoji="0" lang="nl-NL" sz="2400" b="0" i="0" u="none" strike="noStrike" kern="1200" cap="none" spc="0" normalizeH="0" baseline="0" noProof="0" dirty="0">
                <a:ln>
                  <a:noFill/>
                </a:ln>
                <a:solidFill>
                  <a:prstClr val="black"/>
                </a:solidFill>
                <a:effectLst/>
                <a:uLnTx/>
                <a:uFillTx/>
                <a:ea typeface="+mn-ea"/>
                <a:cs typeface="+mn-cs"/>
              </a:rPr>
              <a:t> – behoudens bijzondere omstandigheden – daaraan gebonden. Zie i.h.b. art. 8:72 lid 2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722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95425"/>
            <a:ext cx="10515600" cy="46815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d) </a:t>
            </a:r>
            <a:r>
              <a:rPr kumimoji="0" lang="nl-NL" altLang="nl-NL" sz="2400" b="1" i="0" u="none" strike="noStrike" kern="1200" cap="none" spc="0" normalizeH="0" baseline="0" noProof="0" dirty="0" err="1">
                <a:ln>
                  <a:noFill/>
                </a:ln>
                <a:solidFill>
                  <a:prstClr val="black"/>
                </a:solidFill>
                <a:effectLst/>
                <a:uLnTx/>
                <a:uFillTx/>
                <a:ea typeface="+mn-ea"/>
                <a:cs typeface="+mn-cs"/>
              </a:rPr>
              <a:t>bestuursrechterlijke</a:t>
            </a:r>
            <a:r>
              <a:rPr kumimoji="0" lang="nl-NL" altLang="nl-NL" sz="2400" b="1" i="0" u="none" strike="noStrike" kern="1200" cap="none" spc="0" normalizeH="0" baseline="0" noProof="0" dirty="0">
                <a:ln>
                  <a:noFill/>
                </a:ln>
                <a:solidFill>
                  <a:prstClr val="black"/>
                </a:solidFill>
                <a:effectLst/>
                <a:uLnTx/>
                <a:uFillTx/>
                <a:ea typeface="+mn-ea"/>
                <a:cs typeface="+mn-cs"/>
              </a:rPr>
              <a:t> beslissingen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‘In een geval waarin de verdachte de bestuursrechtelijke rechtsgang heeft gevolgd, geldt in verband met een behoorlijke taakverdeling tussen de strafrechter en de bestuursrechter en met het oog op het voorkomen van tegenstrijdige uitspraken, dat indien het bestreden besluit door de bestuursrechter bij onherroepelijke uitspraak in stand is gelaten, zulks in beginsel eraan in de weg staat dat de strafrechter verweren met betrekking tot de juistheid en de rechtmatigheid van het besluit zelfstandig onderzoekt en daarop beslist. Onder bijzondere omstandigheden kan aanleiding bestaan hierop een uitzondering te maken.’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‘Bijzondere omstandigheden’? Kan sprake van zijn wanneer de strafrechter vaststelt dat de beslissing evident in strijd is met het bedoelde verdragsrechtelijke/wettelijke toetsingskader.</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09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pPr marL="0" marR="0" lvl="0" indent="0" defTabSz="914400" rtl="0" eaLnBrk="1" fontAlgn="auto" latinLnBrk="0" hangingPunct="1">
              <a:lnSpc>
                <a:spcPct val="80000"/>
              </a:lnSpc>
              <a:spcBef>
                <a:spcPts val="0"/>
              </a:spcBef>
              <a:spcAft>
                <a:spcPts val="0"/>
              </a:spcAft>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 Ondermijning? ‘</a:t>
            </a:r>
            <a:r>
              <a:rPr kumimoji="0" lang="nl-NL" sz="2800" b="0" i="0" u="none" strike="noStrike" kern="1200" cap="none" spc="0" normalizeH="0" baseline="0" noProof="0" dirty="0" err="1">
                <a:ln>
                  <a:noFill/>
                </a:ln>
                <a:solidFill>
                  <a:prstClr val="black"/>
                </a:solidFill>
                <a:effectLst/>
                <a:uLnTx/>
                <a:uFillTx/>
                <a:latin typeface="Calibri" panose="020F0502020204030204"/>
                <a:ea typeface="+mn-ea"/>
                <a:cs typeface="+mn-cs"/>
              </a:rPr>
              <a:t>Buzzword</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 of reëel beleidsuitgangspunt?</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73200"/>
            <a:ext cx="10648950" cy="4703763"/>
          </a:xfrm>
        </p:spPr>
        <p:txBody>
          <a:bodyPr>
            <a:normAutofit/>
          </a:bodyPr>
          <a:lstStyle/>
          <a:p>
            <a:pPr marL="0" indent="0">
              <a:buNone/>
            </a:pPr>
            <a:r>
              <a:rPr lang="nl-NL" sz="2400" i="1" dirty="0"/>
              <a:t>‘Ondermijning’</a:t>
            </a:r>
            <a:r>
              <a:rPr lang="nl-NL" sz="2400" dirty="0"/>
              <a:t>: complexe, georganiseerde misdaad waarbij sprake is van verschillende misdrijven die met elkaar samenhangen en waarbij de onder- en bovenwereld met elkaar verweven raken. Maar ook (breder): het verzwakken of misbruiken van de structuur van onze maatschappij, leidend tot een aantasting van haar fundamenten en/of van de legitimiteit van het stelsel/de rechtsstaat.</a:t>
            </a:r>
          </a:p>
          <a:p>
            <a:pPr>
              <a:buFontTx/>
              <a:buChar char="-"/>
            </a:pPr>
            <a:r>
              <a:rPr lang="nl-NL" sz="2400" dirty="0"/>
              <a:t>Het gaat bijvoorbeeld om criminele organisaties die infiltreren in de lokale politiek of vastgoed dat gekocht wordt met crimineel geld, maar ook: beïnvloeding van raadsleden, het faciliteren van criminelen middels het verhuren van voertuigen, illegale drugscriminaliteit en mensenhandel.</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19887"/>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383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04950"/>
            <a:ext cx="10515600" cy="46720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nl-NL" altLang="nl-NL" sz="2400" b="1" i="0" u="none" strike="noStrike" kern="1200" cap="none" spc="0" normalizeH="0" baseline="0" noProof="0" dirty="0" err="1">
                <a:ln>
                  <a:noFill/>
                </a:ln>
                <a:solidFill>
                  <a:prstClr val="black"/>
                </a:solidFill>
                <a:effectLst/>
                <a:uLnTx/>
                <a:uFillTx/>
                <a:latin typeface="Calibri" panose="020F0502020204030204"/>
                <a:ea typeface="+mn-ea"/>
                <a:cs typeface="+mn-cs"/>
              </a:rPr>
              <a:t>bestuursrechterlijke</a:t>
            </a:r>
            <a:r>
              <a:rPr kumimoji="0" lang="nl-NL" altLang="nl-NL" sz="2400" b="1" i="0" u="none" strike="noStrike" kern="1200" cap="none" spc="0" normalizeH="0" baseline="0" noProof="0" dirty="0">
                <a:ln>
                  <a:noFill/>
                </a:ln>
                <a:solidFill>
                  <a:prstClr val="black"/>
                </a:solidFill>
                <a:effectLst/>
                <a:uLnTx/>
                <a:uFillTx/>
                <a:latin typeface="Calibri" panose="020F0502020204030204"/>
                <a:ea typeface="+mn-ea"/>
                <a:cs typeface="+mn-cs"/>
              </a:rPr>
              <a:t> beslissingen</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sng" strike="noStrike" kern="1200" cap="none" spc="0" normalizeH="0" baseline="0" noProof="0" dirty="0">
                <a:ln>
                  <a:noFill/>
                </a:ln>
                <a:solidFill>
                  <a:prstClr val="black"/>
                </a:solidFill>
                <a:effectLst/>
                <a:uLnTx/>
                <a:uFillTx/>
                <a:latin typeface="Calibri" panose="020F0502020204030204"/>
                <a:ea typeface="+mn-ea"/>
                <a:cs typeface="+mn-cs"/>
              </a:rPr>
              <a:t>Let wel</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indien de beide procedures tegelijkertijd lopen dan wel achtereenvolgend verlopen, dient de strafrechter, in een geval waarin het slechts gaat om de waardering van feiten, zich naar aanleiding van het onderzoek ter terechtzitting een zelfstandig oordeel te vormen over de vaststelling van de feiten en daaraan doet niet af dat de verdachte bezwaar heeft gemaakt tegen de hem opgelegde beschikking en hierop eerder dan wel nog niet is beslist.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Zie: HR 10-3-1999, AA2713; HR 11-5-2004, AO5690; HR 11-5-2010, BL7699 en HR 20-3-2015:643. Zie meer recent: HR 26-11-2019:1852 (gelijkheidsbeginsel en legbatterijen) en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HR 4-2-2020:189, waarbij duidelijk is dat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verweren die verweven zijn met waarderingen van feitelijke aard en niet direct zien op de strafbaarheid van het tenlastegelegde feit, veelal geen ingang vinden bij de strafrechter, ondanks dat daaraan een beslissing van een bestuursrechter ten grondslag ligt.</a:t>
            </a:r>
          </a:p>
          <a:p>
            <a:pPr marL="0" indent="0">
              <a:buNone/>
            </a:pPr>
            <a:endParaRPr lang="nl-NL" dirty="0"/>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12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04950"/>
            <a:ext cx="10515600" cy="467201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e) bestuurlijke sanctiebesluiten</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Artikel 5:2 </a:t>
            </a:r>
            <a:r>
              <a:rPr kumimoji="0" lang="nl-NL" sz="2400" b="1" i="0" u="none" strike="noStrike" kern="1200" cap="none" spc="0" normalizeH="0" baseline="0" noProof="0" dirty="0" err="1">
                <a:ln>
                  <a:noFill/>
                </a:ln>
                <a:solidFill>
                  <a:prstClr val="black"/>
                </a:solidFill>
                <a:effectLst/>
                <a:uLnTx/>
                <a:uFillTx/>
                <a:ea typeface="+mn-ea"/>
                <a:cs typeface="+mn-cs"/>
              </a:rPr>
              <a:t>Awb</a:t>
            </a: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1. In deze wet wordt verstaan onder: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a. bestuurlijke sanctie: een door een bestuursorgaan wegens een overtreding opgelegde verplichting of onthouden aanspraak;</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b. herstelsanctie: een bestuurlijke sanctie die strekt tot het geheel of gedeeltelijk ongedaan maken of beëindigen van een overtreding, tot het voorkomen van herhaling van een overtreding, dan wel tot het wegnemen of beperken van de gevolgen van een overtreding;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c. bestraffende sanctie: een bestuurlijke sanctie voor zover deze beoogt de overtreder leed toe te voegen.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2. Geen bestuurlijke sanctie is de enkele last tot het verrichten van bepaalde handelingen.</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355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95425"/>
            <a:ext cx="10515600" cy="46815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e) bestuurlijke sanctiebesluiten</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 </a:t>
            </a:r>
            <a:r>
              <a:rPr kumimoji="0" lang="nl-NL" sz="2400" i="0" u="none" strike="noStrike" kern="1200" cap="none" spc="0" normalizeH="0" baseline="0" noProof="0" dirty="0">
                <a:ln>
                  <a:noFill/>
                </a:ln>
                <a:solidFill>
                  <a:prstClr val="black"/>
                </a:solidFill>
                <a:effectLst/>
                <a:uLnTx/>
                <a:uFillTx/>
                <a:ea typeface="+mn-ea"/>
                <a:cs typeface="+mn-cs"/>
              </a:rPr>
              <a:t>Last onder bestuursdwang (art. 5:21-5:31c </a:t>
            </a:r>
            <a:r>
              <a:rPr kumimoji="0" lang="nl-NL" sz="2400" i="0" u="none" strike="noStrike" kern="1200" cap="none" spc="0" normalizeH="0" baseline="0" noProof="0" dirty="0" err="1">
                <a:ln>
                  <a:noFill/>
                </a:ln>
                <a:solidFill>
                  <a:prstClr val="black"/>
                </a:solidFill>
                <a:effectLst/>
                <a:uLnTx/>
                <a:uFillTx/>
                <a:ea typeface="+mn-ea"/>
                <a:cs typeface="+mn-cs"/>
              </a:rPr>
              <a:t>Awb</a:t>
            </a:r>
            <a:r>
              <a:rPr kumimoji="0" lang="nl-NL" sz="2400" i="0" u="none" strike="noStrike" kern="1200" cap="none" spc="0" normalizeH="0" baseline="0" noProof="0" dirty="0">
                <a:ln>
                  <a:noFill/>
                </a:ln>
                <a:solidFill>
                  <a:prstClr val="black"/>
                </a:solidFill>
                <a:effectLst/>
                <a:uLnTx/>
                <a:uFillTx/>
                <a:ea typeface="+mn-ea"/>
                <a:cs typeface="+mn-cs"/>
              </a:rPr>
              <a:t>)</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 </a:t>
            </a:r>
            <a:r>
              <a:rPr kumimoji="0" lang="nl-NL" sz="2400" i="0" u="none" strike="noStrike" kern="1200" cap="none" spc="0" normalizeH="0" baseline="0" noProof="0" dirty="0">
                <a:ln>
                  <a:noFill/>
                </a:ln>
                <a:solidFill>
                  <a:prstClr val="black"/>
                </a:solidFill>
                <a:effectLst/>
                <a:uLnTx/>
                <a:uFillTx/>
                <a:ea typeface="+mn-ea"/>
                <a:cs typeface="+mn-cs"/>
              </a:rPr>
              <a:t>Last onder dwangsom (art. 5:31d-5:39 </a:t>
            </a:r>
            <a:r>
              <a:rPr kumimoji="0" lang="nl-NL" sz="2400" i="0" u="none" strike="noStrike" kern="1200" cap="none" spc="0" normalizeH="0" baseline="0" noProof="0" dirty="0" err="1">
                <a:ln>
                  <a:noFill/>
                </a:ln>
                <a:solidFill>
                  <a:prstClr val="black"/>
                </a:solidFill>
                <a:effectLst/>
                <a:uLnTx/>
                <a:uFillTx/>
                <a:ea typeface="+mn-ea"/>
                <a:cs typeface="+mn-cs"/>
              </a:rPr>
              <a:t>Awb</a:t>
            </a:r>
            <a:r>
              <a:rPr kumimoji="0" lang="nl-NL" sz="2400" i="0" u="none" strike="noStrike" kern="1200" cap="none" spc="0" normalizeH="0" baseline="0" noProof="0" dirty="0">
                <a:ln>
                  <a:noFill/>
                </a:ln>
                <a:solidFill>
                  <a:prstClr val="black"/>
                </a:solidFill>
                <a:effectLst/>
                <a:uLnTx/>
                <a:uFillTx/>
                <a:ea typeface="+mn-ea"/>
                <a:cs typeface="+mn-cs"/>
              </a:rPr>
              <a:t>)</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 </a:t>
            </a:r>
            <a:r>
              <a:rPr kumimoji="0" lang="nl-NL" sz="2400" i="0" u="none" strike="noStrike" kern="1200" cap="none" spc="0" normalizeH="0" baseline="0" noProof="0" dirty="0">
                <a:ln>
                  <a:noFill/>
                </a:ln>
                <a:solidFill>
                  <a:prstClr val="black"/>
                </a:solidFill>
                <a:effectLst/>
                <a:uLnTx/>
                <a:uFillTx/>
                <a:ea typeface="+mn-ea"/>
                <a:cs typeface="+mn-cs"/>
              </a:rPr>
              <a:t>Bestuurlijke boete (art. 5:40-5:54 </a:t>
            </a:r>
            <a:r>
              <a:rPr kumimoji="0" lang="nl-NL" sz="2400" i="0" u="none" strike="noStrike" kern="1200" cap="none" spc="0" normalizeH="0" baseline="0" noProof="0" dirty="0" err="1">
                <a:ln>
                  <a:noFill/>
                </a:ln>
                <a:solidFill>
                  <a:prstClr val="black"/>
                </a:solidFill>
                <a:effectLst/>
                <a:uLnTx/>
                <a:uFillTx/>
                <a:ea typeface="+mn-ea"/>
                <a:cs typeface="+mn-cs"/>
              </a:rPr>
              <a:t>Awb</a:t>
            </a:r>
            <a:r>
              <a:rPr kumimoji="0" lang="nl-NL" sz="2400" i="0" u="none" strike="noStrike" kern="1200" cap="none" spc="0" normalizeH="0" baseline="0" noProof="0" dirty="0">
                <a:ln>
                  <a:noFill/>
                </a:ln>
                <a:solidFill>
                  <a:prstClr val="black"/>
                </a:solidFill>
                <a:effectLst/>
                <a:uLnTx/>
                <a:uFillTx/>
                <a:ea typeface="+mn-ea"/>
                <a:cs typeface="+mn-cs"/>
              </a:rPr>
              <a:t>)</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Het kenmerk van bestraffende sancties is dat zij wordt opgelegd met het oogmerk om de overtreder leed toe te voegen. Kamerstukken II 2003/04, 29 702, nr. 3, p. 84;</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Uitleg artikel 6 EVRM (‘</a:t>
            </a:r>
            <a:r>
              <a:rPr kumimoji="0" lang="nl-NL" sz="2400" b="0" i="0" u="none" strike="noStrike" kern="1200" cap="none" spc="0" normalizeH="0" baseline="0" noProof="0" dirty="0" err="1">
                <a:ln>
                  <a:noFill/>
                </a:ln>
                <a:solidFill>
                  <a:prstClr val="black"/>
                </a:solidFill>
                <a:effectLst/>
                <a:uLnTx/>
                <a:uFillTx/>
                <a:ea typeface="+mn-ea"/>
                <a:cs typeface="+mn-cs"/>
              </a:rPr>
              <a:t>criminal</a:t>
            </a:r>
            <a:r>
              <a:rPr kumimoji="0" lang="nl-NL" sz="2400" b="0" i="0" u="none" strike="noStrike" kern="1200" cap="none" spc="0" normalizeH="0" baseline="0" noProof="0" dirty="0">
                <a:ln>
                  <a:noFill/>
                </a:ln>
                <a:solidFill>
                  <a:prstClr val="black"/>
                </a:solidFill>
                <a:effectLst/>
                <a:uLnTx/>
                <a:uFillTx/>
                <a:ea typeface="+mn-ea"/>
                <a:cs typeface="+mn-cs"/>
              </a:rPr>
              <a:t> charge’): bestraffend en preventief/</a:t>
            </a:r>
            <a:r>
              <a:rPr kumimoji="0" lang="nl-NL" sz="2400" b="0" i="0" u="none" strike="noStrike" kern="1200" cap="none" spc="0" normalizeH="0" baseline="0" noProof="0" dirty="0" err="1">
                <a:ln>
                  <a:noFill/>
                </a:ln>
                <a:solidFill>
                  <a:prstClr val="black"/>
                </a:solidFill>
                <a:effectLst/>
                <a:uLnTx/>
                <a:uFillTx/>
                <a:ea typeface="+mn-ea"/>
                <a:cs typeface="+mn-cs"/>
              </a:rPr>
              <a:t>afschrikwek-kend</a:t>
            </a:r>
            <a:r>
              <a:rPr kumimoji="0" lang="nl-NL" sz="2400" b="0" i="0" u="none" strike="noStrike" kern="1200" cap="none" spc="0" normalizeH="0" baseline="0" noProof="0" dirty="0">
                <a:ln>
                  <a:noFill/>
                </a:ln>
                <a:solidFill>
                  <a:prstClr val="black"/>
                </a:solidFill>
                <a:effectLst/>
                <a:uLnTx/>
                <a:uFillTx/>
                <a:ea typeface="+mn-ea"/>
                <a:cs typeface="+mn-cs"/>
              </a:rPr>
              <a:t> (‘</a:t>
            </a:r>
            <a:r>
              <a:rPr kumimoji="0" lang="nl-NL" sz="2400" b="0" i="0" u="none" strike="noStrike" kern="1200" cap="none" spc="0" normalizeH="0" baseline="0" noProof="0" dirty="0" err="1">
                <a:ln>
                  <a:noFill/>
                </a:ln>
                <a:solidFill>
                  <a:prstClr val="black"/>
                </a:solidFill>
                <a:effectLst/>
                <a:uLnTx/>
                <a:uFillTx/>
                <a:ea typeface="+mn-ea"/>
                <a:cs typeface="+mn-cs"/>
              </a:rPr>
              <a:t>punitive</a:t>
            </a:r>
            <a:r>
              <a:rPr kumimoji="0" lang="nl-NL" sz="2400" b="0" i="0" u="none" strike="noStrike" kern="1200" cap="none" spc="0" normalizeH="0" baseline="0" noProof="0" dirty="0">
                <a:ln>
                  <a:noFill/>
                </a:ln>
                <a:solidFill>
                  <a:prstClr val="black"/>
                </a:solidFill>
                <a:effectLst/>
                <a:uLnTx/>
                <a:uFillTx/>
                <a:ea typeface="+mn-ea"/>
                <a:cs typeface="+mn-cs"/>
              </a:rPr>
              <a:t> </a:t>
            </a:r>
            <a:r>
              <a:rPr kumimoji="0" lang="nl-NL" sz="2400" b="0" i="0" u="none" strike="noStrike" kern="1200" cap="none" spc="0" normalizeH="0" baseline="0" noProof="0" dirty="0" err="1">
                <a:ln>
                  <a:noFill/>
                </a:ln>
                <a:solidFill>
                  <a:prstClr val="black"/>
                </a:solidFill>
                <a:effectLst/>
                <a:uLnTx/>
                <a:uFillTx/>
                <a:ea typeface="+mn-ea"/>
                <a:cs typeface="+mn-cs"/>
              </a:rPr>
              <a:t>and</a:t>
            </a:r>
            <a:r>
              <a:rPr kumimoji="0" lang="nl-NL" sz="2400" b="0" i="0" u="none" strike="noStrike" kern="1200" cap="none" spc="0" normalizeH="0" baseline="0" noProof="0" dirty="0">
                <a:ln>
                  <a:noFill/>
                </a:ln>
                <a:solidFill>
                  <a:prstClr val="black"/>
                </a:solidFill>
                <a:effectLst/>
                <a:uLnTx/>
                <a:uFillTx/>
                <a:ea typeface="+mn-ea"/>
                <a:cs typeface="+mn-cs"/>
              </a:rPr>
              <a:t> </a:t>
            </a:r>
            <a:r>
              <a:rPr kumimoji="0" lang="nl-NL" sz="2400" b="0" i="0" u="none" strike="noStrike" kern="1200" cap="none" spc="0" normalizeH="0" baseline="0" noProof="0" dirty="0" err="1">
                <a:ln>
                  <a:noFill/>
                </a:ln>
                <a:solidFill>
                  <a:prstClr val="black"/>
                </a:solidFill>
                <a:effectLst/>
                <a:uLnTx/>
                <a:uFillTx/>
                <a:ea typeface="+mn-ea"/>
                <a:cs typeface="+mn-cs"/>
              </a:rPr>
              <a:t>deterrent</a:t>
            </a:r>
            <a:r>
              <a:rPr kumimoji="0" lang="nl-NL" sz="2400" b="0" i="0" u="none" strike="noStrike" kern="1200" cap="none" spc="0" normalizeH="0" baseline="0" noProof="0" dirty="0">
                <a:ln>
                  <a:noFill/>
                </a:ln>
                <a:solidFill>
                  <a:prstClr val="black"/>
                </a:solidFill>
                <a:effectLst/>
                <a:uLnTx/>
                <a:uFillTx/>
                <a:ea typeface="+mn-ea"/>
                <a:cs typeface="+mn-cs"/>
              </a:rPr>
              <a:t>’).</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82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3.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Verhouding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95425"/>
            <a:ext cx="10515600" cy="46815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e) bestuurlijke sanctiebesluiten</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Zijn alle sancties helder qua sanctiekarakter (herstel- of bestraffende sanctie)?</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Naast de genoemde sancties ook bestuurlijke ‘maatregelen’ en andere sancties: bestuurlijk ophouden, verwijderingsbevelen, gebiedsverboden en meldingsplichten, woning- en lokaalsluitingen (o.a. art. 13b OW), huisverboden, ongeldigverklaringen rijbewijs, art. 123b </a:t>
            </a:r>
            <a:r>
              <a:rPr kumimoji="0" lang="nl-NL" sz="2400" b="0" i="0" u="none" strike="noStrike" kern="1200" cap="none" spc="0" normalizeH="0" baseline="0" noProof="0" dirty="0" err="1">
                <a:ln>
                  <a:noFill/>
                </a:ln>
                <a:solidFill>
                  <a:prstClr val="black"/>
                </a:solidFill>
                <a:effectLst/>
                <a:uLnTx/>
                <a:uFillTx/>
                <a:ea typeface="+mn-ea"/>
                <a:cs typeface="+mn-cs"/>
              </a:rPr>
              <a:t>WvW</a:t>
            </a:r>
            <a:r>
              <a:rPr kumimoji="0" lang="nl-NL" sz="2400" b="0" i="0" u="none" strike="noStrike" kern="1200" cap="none" spc="0" normalizeH="0" baseline="0" noProof="0" dirty="0">
                <a:ln>
                  <a:noFill/>
                </a:ln>
                <a:solidFill>
                  <a:prstClr val="black"/>
                </a:solidFill>
                <a:effectLst/>
                <a:uLnTx/>
                <a:uFillTx/>
                <a:ea typeface="+mn-ea"/>
                <a:cs typeface="+mn-cs"/>
              </a:rPr>
              <a:t>-sanctie, stadionverbod en geldboete door de KNVB, alcoholslotprogramma, volgen van een EMA-cursus, strafkortingen sociale zekerheidswetgeving, fiscale lijfsdwang, etc.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Zie t.a.v. art. 13b OW: HR 12-5-2020:850: geen ‘</a:t>
            </a:r>
            <a:r>
              <a:rPr kumimoji="0" lang="nl-NL" sz="2400" b="0" i="0" u="none" strike="noStrike" kern="1200" cap="none" spc="0" normalizeH="0" baseline="0" noProof="0" dirty="0" err="1">
                <a:ln>
                  <a:noFill/>
                </a:ln>
                <a:solidFill>
                  <a:prstClr val="black"/>
                </a:solidFill>
                <a:effectLst/>
                <a:uLnTx/>
                <a:uFillTx/>
                <a:ea typeface="+mn-ea"/>
                <a:cs typeface="+mn-cs"/>
              </a:rPr>
              <a:t>criminal</a:t>
            </a:r>
            <a:r>
              <a:rPr kumimoji="0" lang="nl-NL" sz="2400" b="0" i="0" u="none" strike="noStrike" kern="1200" cap="none" spc="0" normalizeH="0" baseline="0" noProof="0" dirty="0">
                <a:ln>
                  <a:noFill/>
                </a:ln>
                <a:solidFill>
                  <a:prstClr val="black"/>
                </a:solidFill>
                <a:effectLst/>
                <a:uLnTx/>
                <a:uFillTx/>
                <a:ea typeface="+mn-ea"/>
                <a:cs typeface="+mn-cs"/>
              </a:rPr>
              <a:t> charge’. Verder: Hof A-L 25-11-2015:8975 </a:t>
            </a:r>
            <a:r>
              <a:rPr kumimoji="0" lang="nl-NL" sz="2400" b="0" i="0" u="none" strike="noStrike" kern="1200" cap="none" spc="0" normalizeH="0" baseline="0" noProof="0" dirty="0" err="1">
                <a:ln>
                  <a:noFill/>
                </a:ln>
                <a:solidFill>
                  <a:prstClr val="black"/>
                </a:solidFill>
                <a:effectLst/>
                <a:uLnTx/>
                <a:uFillTx/>
                <a:ea typeface="+mn-ea"/>
                <a:cs typeface="+mn-cs"/>
              </a:rPr>
              <a:t>vs</a:t>
            </a:r>
            <a:r>
              <a:rPr kumimoji="0" lang="nl-NL" sz="2400" b="0" i="0" u="none" strike="noStrike" kern="1200" cap="none" spc="0" normalizeH="0" baseline="0" noProof="0" dirty="0">
                <a:ln>
                  <a:noFill/>
                </a:ln>
                <a:solidFill>
                  <a:prstClr val="black"/>
                </a:solidFill>
                <a:effectLst/>
                <a:uLnTx/>
                <a:uFillTx/>
                <a:ea typeface="+mn-ea"/>
                <a:cs typeface="+mn-cs"/>
              </a:rPr>
              <a:t> Hof DB 10-2-2016:375; Hof DH 9-6-2016:3447 en Hof Adam 19-10-2016:4152 inzake </a:t>
            </a:r>
            <a:r>
              <a:rPr kumimoji="0" lang="nl-NL" sz="2400" b="0" i="0" u="none" strike="noStrike" kern="1200" cap="none" spc="0" normalizeH="0" baseline="0" noProof="0" dirty="0" err="1">
                <a:ln>
                  <a:noFill/>
                </a:ln>
                <a:solidFill>
                  <a:prstClr val="black"/>
                </a:solidFill>
                <a:effectLst/>
                <a:uLnTx/>
                <a:uFillTx/>
                <a:ea typeface="+mn-ea"/>
                <a:cs typeface="+mn-cs"/>
              </a:rPr>
              <a:t>randvoorwaardenkorting</a:t>
            </a:r>
            <a:r>
              <a:rPr kumimoji="0" lang="nl-NL" sz="2400" b="0" i="0" u="none" strike="noStrike" kern="1200" cap="none" spc="0" normalizeH="0" baseline="0" noProof="0" dirty="0">
                <a:ln>
                  <a:noFill/>
                </a:ln>
                <a:solidFill>
                  <a:prstClr val="black"/>
                </a:solidFill>
                <a:effectLst/>
                <a:uLnTx/>
                <a:uFillTx/>
                <a:ea typeface="+mn-ea"/>
                <a:cs typeface="+mn-cs"/>
              </a:rPr>
              <a:t> landbouwsubsidie -&gt; HR 14-2-2017:241 (in reactie op Hof A-L): geen strafkarakter! Vgl. Hof A-L 28-3-2018: 3044.</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63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pPr marL="0" marR="0" lvl="0" indent="0" defTabSz="914400" rtl="0" eaLnBrk="1" fontAlgn="auto" latinLnBrk="0" hangingPunct="1">
              <a:lnSpc>
                <a:spcPct val="80000"/>
              </a:lnSpc>
              <a:spcBef>
                <a:spcPts val="0"/>
              </a:spcBef>
              <a:spcAft>
                <a:spcPts val="0"/>
              </a:spcAft>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Externe samenloop en bestuurlijke sancties</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81150"/>
            <a:ext cx="10515600" cy="4595813"/>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a. ‘Samenloop’? </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het vraagstuk: cumulatie van sancties bij één of meer overtredingen (per overtreder)</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uitgangspunt: redelijkheid van de handhaving/</a:t>
            </a:r>
            <a:r>
              <a:rPr kumimoji="0" lang="nl-NL" sz="2400" b="0" i="0" u="none" strike="noStrike" kern="1200" cap="none" spc="0" normalizeH="0" baseline="0" noProof="0" dirty="0" err="1">
                <a:ln>
                  <a:noFill/>
                </a:ln>
                <a:solidFill>
                  <a:prstClr val="black"/>
                </a:solidFill>
                <a:effectLst/>
                <a:uLnTx/>
                <a:uFillTx/>
                <a:ea typeface="+mn-ea"/>
                <a:cs typeface="+mn-cs"/>
              </a:rPr>
              <a:t>sanctie-oplegging</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inzet: de toelaatbaarheid van het gelijktijdig opleggen van twee of meer sancties naar aanleiding van één of meer overtredingen</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435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600200"/>
            <a:ext cx="10515600" cy="4576763"/>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a. ‘Samenloop’?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 interne samenloop (binnen het bestuursrecht) -----</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Art. 5:6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		-&gt; anticumulatie herstelsancties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Art. 5:8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		-&gt; samenloop</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Art. 5:43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	-&gt; ne bis in idem</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 externe samenloop (tussen bestuurs- en strafrecht) -----</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Art. 5:44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	-&gt; </a:t>
            </a:r>
            <a:r>
              <a:rPr kumimoji="0" lang="nl-NL" sz="2400" b="0" i="0" u="none" strike="noStrike" kern="1200" cap="none" spc="0" normalizeH="0" baseline="0" noProof="0" dirty="0" err="1">
                <a:ln>
                  <a:noFill/>
                </a:ln>
                <a:solidFill>
                  <a:prstClr val="black"/>
                </a:solidFill>
                <a:effectLst/>
                <a:uLnTx/>
                <a:uFillTx/>
                <a:ea typeface="+mn-ea"/>
                <a:cs typeface="+mn-cs"/>
              </a:rPr>
              <a:t>una</a:t>
            </a:r>
            <a:r>
              <a:rPr kumimoji="0" lang="nl-NL" sz="2400" b="0" i="0" u="none" strike="noStrike" kern="1200" cap="none" spc="0" normalizeH="0" baseline="0" noProof="0" dirty="0">
                <a:ln>
                  <a:noFill/>
                </a:ln>
                <a:solidFill>
                  <a:prstClr val="black"/>
                </a:solidFill>
                <a:effectLst/>
                <a:uLnTx/>
                <a:uFillTx/>
                <a:ea typeface="+mn-ea"/>
                <a:cs typeface="+mn-cs"/>
              </a:rPr>
              <a:t> via</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Art. 5:47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	-&gt;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Art. 243 </a:t>
            </a:r>
            <a:r>
              <a:rPr kumimoji="0" lang="nl-NL" sz="2400" b="0" i="0" u="none" strike="noStrike" kern="1200" cap="none" spc="0" normalizeH="0" baseline="0" noProof="0" dirty="0" err="1">
                <a:ln>
                  <a:noFill/>
                </a:ln>
                <a:solidFill>
                  <a:prstClr val="black"/>
                </a:solidFill>
                <a:effectLst/>
                <a:uLnTx/>
                <a:uFillTx/>
                <a:ea typeface="+mn-ea"/>
                <a:cs typeface="+mn-cs"/>
              </a:rPr>
              <a:t>WvSv</a:t>
            </a:r>
            <a:r>
              <a:rPr kumimoji="0" lang="nl-NL" sz="2400" b="0" i="0" u="none" strike="noStrike" kern="1200" cap="none" spc="0" normalizeH="0" baseline="0" noProof="0" dirty="0">
                <a:ln>
                  <a:noFill/>
                </a:ln>
                <a:solidFill>
                  <a:prstClr val="black"/>
                </a:solidFill>
                <a:effectLst/>
                <a:uLnTx/>
                <a:uFillTx/>
                <a:ea typeface="+mn-ea"/>
                <a:cs typeface="+mn-cs"/>
              </a:rPr>
              <a:t>	-&gt;	,,</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356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81150"/>
            <a:ext cx="10515600" cy="4595813"/>
          </a:xfrm>
        </p:spPr>
        <p:txBody>
          <a:bodyPr>
            <a:normAutofit/>
          </a:bodyPr>
          <a:lstStyle/>
          <a:p>
            <a:pPr marL="0" indent="0">
              <a:buNone/>
            </a:pPr>
            <a:r>
              <a:rPr kumimoji="0" lang="nl-NL" altLang="nl-NL" sz="2400" b="1" i="0" u="none" strike="noStrike" kern="1200" cap="none" spc="0" normalizeH="0" baseline="0" noProof="0" dirty="0">
                <a:ln>
                  <a:noFill/>
                </a:ln>
                <a:solidFill>
                  <a:prstClr val="black"/>
                </a:solidFill>
                <a:effectLst/>
                <a:uLnTx/>
                <a:uFillTx/>
                <a:ea typeface="+mn-ea"/>
                <a:cs typeface="+mn-cs"/>
              </a:rPr>
              <a:t>b. herstelsancties </a:t>
            </a:r>
            <a:r>
              <a:rPr kumimoji="0" lang="nl-NL" altLang="nl-NL" sz="2400" b="1" i="0" u="none" strike="noStrike" kern="1200" cap="none" spc="0" normalizeH="0" baseline="0" noProof="0" dirty="0" err="1">
                <a:ln>
                  <a:noFill/>
                </a:ln>
                <a:solidFill>
                  <a:prstClr val="black"/>
                </a:solidFill>
                <a:effectLst/>
                <a:uLnTx/>
                <a:uFillTx/>
                <a:ea typeface="+mn-ea"/>
                <a:cs typeface="+mn-cs"/>
              </a:rPr>
              <a:t>vs</a:t>
            </a:r>
            <a:r>
              <a:rPr kumimoji="0" lang="nl-NL" altLang="nl-NL" sz="2400" b="1" i="0" u="none" strike="noStrike" kern="1200" cap="none" spc="0" normalizeH="0" baseline="0" noProof="0" dirty="0">
                <a:ln>
                  <a:noFill/>
                </a:ln>
                <a:solidFill>
                  <a:prstClr val="black"/>
                </a:solidFill>
                <a:effectLst/>
                <a:uLnTx/>
                <a:uFillTx/>
                <a:ea typeface="+mn-ea"/>
                <a:cs typeface="+mn-cs"/>
              </a:rPr>
              <a:t> strafrechtelijke vervolging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In beginsel geen interferentie met strafrechtelijke vervolging, immers verschillende sanctiedoelen worden nagestreefd.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Echter, Hof Den Bosch 2-2-2017:349: onder verwijzing naar de ASP-uitspraak van de Hoge Raad stelt het hof: gevolgen voor verdachte van het verbeuren van een dwangsom en de na strafvervolging te verwachten strafrechtelijke sancties komen in hoge mate overeen nu beide voor de verdachte kunnen leiden tot een oplegging van een wezenlijke betalingsverplichting. I.s.m. de beginselen van een goede procesorde en dus OM niet-ontvankelijk.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Vgl. HR 20-3-2007:AZ7078 en HR 12-12-2017:3122: gecasseerd.</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00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81150"/>
            <a:ext cx="10515600" cy="4595813"/>
          </a:xfrm>
        </p:spPr>
        <p:txBody>
          <a:bodyPr>
            <a:normAutofit/>
          </a:bodyPr>
          <a:lstStyle/>
          <a:p>
            <a:pPr marL="0" indent="0">
              <a:buNone/>
            </a:pPr>
            <a:r>
              <a:rPr kumimoji="0" lang="nl-NL" altLang="nl-NL" sz="2400" b="1" i="0" u="none" strike="noStrike" kern="1200" cap="none" spc="0" normalizeH="0" baseline="0" noProof="0" dirty="0">
                <a:ln>
                  <a:noFill/>
                </a:ln>
                <a:solidFill>
                  <a:prstClr val="black"/>
                </a:solidFill>
                <a:effectLst/>
                <a:uLnTx/>
                <a:uFillTx/>
                <a:ea typeface="+mn-ea"/>
                <a:cs typeface="+mn-cs"/>
              </a:rPr>
              <a:t>b. herstelsancties </a:t>
            </a:r>
            <a:r>
              <a:rPr kumimoji="0" lang="nl-NL" altLang="nl-NL" sz="2400" b="1" i="0" u="none" strike="noStrike" kern="1200" cap="none" spc="0" normalizeH="0" baseline="0" noProof="0" dirty="0" err="1">
                <a:ln>
                  <a:noFill/>
                </a:ln>
                <a:solidFill>
                  <a:prstClr val="black"/>
                </a:solidFill>
                <a:effectLst/>
                <a:uLnTx/>
                <a:uFillTx/>
                <a:ea typeface="+mn-ea"/>
                <a:cs typeface="+mn-cs"/>
              </a:rPr>
              <a:t>vs</a:t>
            </a:r>
            <a:r>
              <a:rPr kumimoji="0" lang="nl-NL" altLang="nl-NL" sz="2400" b="1" i="0" u="none" strike="noStrike" kern="1200" cap="none" spc="0" normalizeH="0" baseline="0" noProof="0" dirty="0">
                <a:ln>
                  <a:noFill/>
                </a:ln>
                <a:solidFill>
                  <a:prstClr val="black"/>
                </a:solidFill>
                <a:effectLst/>
                <a:uLnTx/>
                <a:uFillTx/>
                <a:ea typeface="+mn-ea"/>
                <a:cs typeface="+mn-cs"/>
              </a:rPr>
              <a:t> strafrechtelijke vervolging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Zie in dezen tevens de Oriëntatiepunten voor straftoemeting en LOVS-afspraken (rechtspraak.nl – versie mei 2021) inzake fraudedelicten (p. 23): benadelingsbedrag is leidend, ook voor fraude in het kader van de bijzondere wetten, naast o.a. de </a:t>
            </a:r>
            <a:r>
              <a:rPr kumimoji="0" lang="nl-NL" sz="2400" b="0" i="0" u="none" strike="noStrike" kern="1200" cap="none" spc="0" normalizeH="0" baseline="0" noProof="0" dirty="0" err="1">
                <a:ln>
                  <a:noFill/>
                </a:ln>
                <a:solidFill>
                  <a:prstClr val="black"/>
                </a:solidFill>
                <a:effectLst/>
                <a:uLnTx/>
                <a:uFillTx/>
                <a:ea typeface="+mn-ea"/>
                <a:cs typeface="+mn-cs"/>
              </a:rPr>
              <a:t>strafvermeerderende</a:t>
            </a:r>
            <a:r>
              <a:rPr kumimoji="0" lang="nl-NL" sz="2400" b="0" i="0" u="none" strike="noStrike" kern="1200" cap="none" spc="0" normalizeH="0" baseline="0" noProof="0" dirty="0">
                <a:ln>
                  <a:noFill/>
                </a:ln>
                <a:solidFill>
                  <a:prstClr val="black"/>
                </a:solidFill>
                <a:effectLst/>
                <a:uLnTx/>
                <a:uFillTx/>
                <a:ea typeface="+mn-ea"/>
                <a:cs typeface="+mn-cs"/>
              </a:rPr>
              <a:t> en </a:t>
            </a:r>
            <a:r>
              <a:rPr kumimoji="0" lang="nl-NL" sz="2400" b="0" i="0" u="none" strike="noStrike" kern="1200" cap="none" spc="0" normalizeH="0" baseline="0" noProof="0" dirty="0" err="1">
                <a:ln>
                  <a:noFill/>
                </a:ln>
                <a:solidFill>
                  <a:prstClr val="black"/>
                </a:solidFill>
                <a:effectLst/>
                <a:uLnTx/>
                <a:uFillTx/>
                <a:ea typeface="+mn-ea"/>
                <a:cs typeface="+mn-cs"/>
              </a:rPr>
              <a:t>strafverminderende</a:t>
            </a:r>
            <a:r>
              <a:rPr kumimoji="0" lang="nl-NL" sz="2400" b="0" i="0" u="none" strike="noStrike" kern="1200" cap="none" spc="0" normalizeH="0" baseline="0" noProof="0" dirty="0">
                <a:ln>
                  <a:noFill/>
                </a:ln>
                <a:solidFill>
                  <a:prstClr val="black"/>
                </a:solidFill>
                <a:effectLst/>
                <a:uLnTx/>
                <a:uFillTx/>
                <a:ea typeface="+mn-ea"/>
                <a:cs typeface="+mn-cs"/>
              </a:rPr>
              <a:t> factoren, waarbij in het laatste geval doorwerkt dat ‘aan de verdachte een bestuursrechtelijke </a:t>
            </a:r>
            <a:r>
              <a:rPr kumimoji="0" lang="nl-NL" sz="2400" b="0" i="1" u="none" strike="noStrike" kern="1200" cap="none" spc="0" normalizeH="0" baseline="0" noProof="0" dirty="0">
                <a:ln>
                  <a:noFill/>
                </a:ln>
                <a:solidFill>
                  <a:prstClr val="black"/>
                </a:solidFill>
                <a:effectLst/>
                <a:uLnTx/>
                <a:uFillTx/>
                <a:ea typeface="+mn-ea"/>
                <a:cs typeface="+mn-cs"/>
              </a:rPr>
              <a:t>maatregel</a:t>
            </a:r>
            <a:r>
              <a:rPr kumimoji="0" lang="nl-NL" sz="2400" b="0" i="0" u="none" strike="noStrike" kern="1200" cap="none" spc="0" normalizeH="0" baseline="0" noProof="0" dirty="0">
                <a:ln>
                  <a:noFill/>
                </a:ln>
                <a:solidFill>
                  <a:prstClr val="black"/>
                </a:solidFill>
                <a:effectLst/>
                <a:uLnTx/>
                <a:uFillTx/>
                <a:ea typeface="+mn-ea"/>
                <a:cs typeface="+mn-cs"/>
              </a:rPr>
              <a:t> (niet zijnde een bestuurlijke boete ex 5:44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 is opgelegd (bijv. intrekking vergunning of last onder dwangsom).’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Vgl. HR 12-12-2017:3122: </a:t>
            </a:r>
            <a:r>
              <a:rPr kumimoji="0" lang="nl-NL" sz="2400" b="0" i="0" u="none" strike="noStrike" kern="1200" cap="none" spc="0" normalizeH="0" baseline="0" noProof="0" dirty="0" err="1">
                <a:ln>
                  <a:noFill/>
                </a:ln>
                <a:solidFill>
                  <a:prstClr val="black"/>
                </a:solidFill>
                <a:effectLst/>
                <a:uLnTx/>
                <a:uFillTx/>
                <a:ea typeface="+mn-ea"/>
                <a:cs typeface="+mn-cs"/>
              </a:rPr>
              <a:t>rov</a:t>
            </a:r>
            <a:r>
              <a:rPr kumimoji="0" lang="nl-NL" sz="2400" b="0" i="0" u="none" strike="noStrike" kern="1200" cap="none" spc="0" normalizeH="0" baseline="0" noProof="0" dirty="0">
                <a:ln>
                  <a:noFill/>
                </a:ln>
                <a:solidFill>
                  <a:prstClr val="black"/>
                </a:solidFill>
                <a:effectLst/>
                <a:uLnTx/>
                <a:uFillTx/>
                <a:ea typeface="+mn-ea"/>
                <a:cs typeface="+mn-cs"/>
              </a:rPr>
              <a:t>. 2.6. ‘Opmerking verdient nog dat in een geval als het onderhavige niets eraan in de weg staat dat de strafrechter – wanneer hij daartoe aanleiding ziet – het mede naar aanleiding van het bewezenverklaarde feit verbeuren van een dwangsom als relevante omstandigheid bij de strafoplegging betrekt.’ Vgl. HR 13-11-2018:2017, </a:t>
            </a:r>
            <a:r>
              <a:rPr kumimoji="0" lang="nl-NL" sz="2400" b="0" i="0" u="none" strike="noStrike" kern="1200" cap="none" spc="0" normalizeH="0" baseline="0" noProof="0" dirty="0" err="1">
                <a:ln>
                  <a:noFill/>
                </a:ln>
                <a:solidFill>
                  <a:prstClr val="black"/>
                </a:solidFill>
                <a:effectLst/>
                <a:uLnTx/>
                <a:uFillTx/>
                <a:ea typeface="+mn-ea"/>
                <a:cs typeface="+mn-cs"/>
              </a:rPr>
              <a:t>rov</a:t>
            </a:r>
            <a:r>
              <a:rPr kumimoji="0" lang="nl-NL" sz="2400" b="0" i="0" u="none" strike="noStrike" kern="1200" cap="none" spc="0" normalizeH="0" baseline="0" noProof="0" dirty="0">
                <a:ln>
                  <a:noFill/>
                </a:ln>
                <a:solidFill>
                  <a:prstClr val="black"/>
                </a:solidFill>
                <a:effectLst/>
                <a:uLnTx/>
                <a:uFillTx/>
                <a:ea typeface="+mn-ea"/>
                <a:cs typeface="+mn-cs"/>
              </a:rPr>
              <a:t>. 5.3, ter zake van de verwerking van toegepaste lijfsdwang.</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338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199" y="1552575"/>
            <a:ext cx="10601325" cy="462438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c. bestraffende sancties </a:t>
            </a:r>
            <a:r>
              <a:rPr kumimoji="0" lang="nl-NL" altLang="nl-NL" sz="2400" b="1" i="0" u="none" strike="noStrike" kern="1200" cap="none" spc="0" normalizeH="0" baseline="0" noProof="0" dirty="0" err="1">
                <a:ln>
                  <a:noFill/>
                </a:ln>
                <a:solidFill>
                  <a:prstClr val="black"/>
                </a:solidFill>
                <a:effectLst/>
                <a:uLnTx/>
                <a:uFillTx/>
                <a:ea typeface="+mn-ea"/>
                <a:cs typeface="+mn-cs"/>
              </a:rPr>
              <a:t>vs</a:t>
            </a:r>
            <a:r>
              <a:rPr kumimoji="0" lang="nl-NL" altLang="nl-NL" sz="2400" b="1" i="0" u="none" strike="noStrike" kern="1200" cap="none" spc="0" normalizeH="0" baseline="0" noProof="0" dirty="0">
                <a:ln>
                  <a:noFill/>
                </a:ln>
                <a:solidFill>
                  <a:prstClr val="black"/>
                </a:solidFill>
                <a:effectLst/>
                <a:uLnTx/>
                <a:uFillTx/>
                <a:ea typeface="+mn-ea"/>
                <a:cs typeface="+mn-cs"/>
              </a:rPr>
              <a:t> strafrechtelijke vervolging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Bestraffende sancties en strafrechtelijke vervolging? In beginsel interferentie -&gt; ne bis in idem = niet tweemaal vervolgen (en mogelijk bestraffen) voor hetzelfde feit -&gt; niet-ontvankelijkheid OM.</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Internationaal erkend rechtsbeginsel: art. 14, lid 7 IVBPR; art. 50 EU-Handvest; art. 4 Protocol nr. 7 EVRM, art. 54 Schengen Uitvoeringsovereenkomst;</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Artikel 68 lid 1 </a:t>
            </a:r>
            <a:r>
              <a:rPr kumimoji="0" lang="nl-NL" sz="2400" b="0" i="0" u="none" strike="noStrike" kern="1200" cap="none" spc="0" normalizeH="0" baseline="0" noProof="0" dirty="0" err="1">
                <a:ln>
                  <a:noFill/>
                </a:ln>
                <a:solidFill>
                  <a:prstClr val="black"/>
                </a:solidFill>
                <a:effectLst/>
                <a:uLnTx/>
                <a:uFillTx/>
                <a:ea typeface="+mn-ea"/>
                <a:cs typeface="+mn-cs"/>
              </a:rPr>
              <a:t>WvSr</a:t>
            </a:r>
            <a:r>
              <a:rPr kumimoji="0" lang="nl-NL" sz="2400" b="0" i="0" u="none" strike="noStrike" kern="1200" cap="none" spc="0" normalizeH="0" baseline="0" noProof="0" dirty="0">
                <a:ln>
                  <a:noFill/>
                </a:ln>
                <a:solidFill>
                  <a:prstClr val="black"/>
                </a:solidFill>
                <a:effectLst/>
                <a:uLnTx/>
                <a:uFillTx/>
                <a:ea typeface="+mn-ea"/>
                <a:cs typeface="+mn-cs"/>
              </a:rPr>
              <a:t>: ‘Behoudens de gevallen waarin rechterlijke uitspraken voor herziening vatbaar zijn, kan niemand andermaal worden vervolgd wegens een feit waarover te zijnen aanzien bij gewijsde van de rechter in Nederland, Aruba, Curaçao, Sint Maarten of de openbare lichamen Bonaire, Sint Eustatius en Saba onherroepelijk is beslist. (…)’ 	-&gt; ziet echter enkel op </a:t>
            </a:r>
            <a:r>
              <a:rPr kumimoji="0" lang="nl-NL" sz="2400" b="0" i="0" u="sng" strike="noStrike" kern="1200" cap="none" spc="0" normalizeH="0" baseline="0" noProof="0" dirty="0" err="1">
                <a:ln>
                  <a:noFill/>
                </a:ln>
                <a:solidFill>
                  <a:prstClr val="black"/>
                </a:solidFill>
                <a:effectLst/>
                <a:uLnTx/>
                <a:uFillTx/>
                <a:ea typeface="+mn-ea"/>
                <a:cs typeface="+mn-cs"/>
              </a:rPr>
              <a:t>strafrechterlijke</a:t>
            </a:r>
            <a:r>
              <a:rPr kumimoji="0" lang="nl-NL" sz="2400" b="0" i="0" u="none" strike="noStrike" kern="1200" cap="none" spc="0" normalizeH="0" baseline="0" noProof="0" dirty="0">
                <a:ln>
                  <a:noFill/>
                </a:ln>
                <a:solidFill>
                  <a:prstClr val="black"/>
                </a:solidFill>
                <a:effectLst/>
                <a:uLnTx/>
                <a:uFillTx/>
                <a:ea typeface="+mn-ea"/>
                <a:cs typeface="+mn-cs"/>
              </a:rPr>
              <a:t> uitspraken dan wel daarmee op één lijn te stellen strafrechtelijke vormen van afdoening!</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986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43049"/>
            <a:ext cx="10515600" cy="463391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c. bestraffende sancties </a:t>
            </a:r>
            <a:r>
              <a:rPr kumimoji="0" lang="nl-NL" altLang="nl-NL" sz="2400" b="1" i="0" u="none" strike="noStrike" kern="1200" cap="none" spc="0" normalizeH="0" baseline="0" noProof="0" dirty="0" err="1">
                <a:ln>
                  <a:noFill/>
                </a:ln>
                <a:solidFill>
                  <a:prstClr val="black"/>
                </a:solidFill>
                <a:effectLst/>
                <a:uLnTx/>
                <a:uFillTx/>
                <a:ea typeface="+mn-ea"/>
                <a:cs typeface="+mn-cs"/>
              </a:rPr>
              <a:t>vs</a:t>
            </a:r>
            <a:r>
              <a:rPr kumimoji="0" lang="nl-NL" altLang="nl-NL" sz="2400" b="1" i="0" u="none" strike="noStrike" kern="1200" cap="none" spc="0" normalizeH="0" baseline="0" noProof="0" dirty="0">
                <a:ln>
                  <a:noFill/>
                </a:ln>
                <a:solidFill>
                  <a:prstClr val="black"/>
                </a:solidFill>
                <a:effectLst/>
                <a:uLnTx/>
                <a:uFillTx/>
                <a:ea typeface="+mn-ea"/>
                <a:cs typeface="+mn-cs"/>
              </a:rPr>
              <a:t> strafrechtelijke vervolging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Bestraffende sancties en strafrechtelijke vervolging? Tegengaan interferentie door een </a:t>
            </a:r>
            <a:r>
              <a:rPr kumimoji="0" lang="nl-NL" sz="2400" b="0" i="1" u="none" strike="noStrike" kern="1200" cap="none" spc="0" normalizeH="0" baseline="0" noProof="0" dirty="0" err="1">
                <a:ln>
                  <a:noFill/>
                </a:ln>
                <a:solidFill>
                  <a:prstClr val="black"/>
                </a:solidFill>
                <a:effectLst/>
                <a:uLnTx/>
                <a:uFillTx/>
                <a:ea typeface="+mn-ea"/>
                <a:cs typeface="+mn-cs"/>
              </a:rPr>
              <a:t>una</a:t>
            </a:r>
            <a:r>
              <a:rPr kumimoji="0" lang="nl-NL" sz="2400" b="0" i="1" u="none" strike="noStrike" kern="1200" cap="none" spc="0" normalizeH="0" baseline="0" noProof="0" dirty="0">
                <a:ln>
                  <a:noFill/>
                </a:ln>
                <a:solidFill>
                  <a:prstClr val="black"/>
                </a:solidFill>
                <a:effectLst/>
                <a:uLnTx/>
                <a:uFillTx/>
                <a:ea typeface="+mn-ea"/>
                <a:cs typeface="+mn-cs"/>
              </a:rPr>
              <a:t> via-regeling</a:t>
            </a:r>
            <a:r>
              <a:rPr kumimoji="0" lang="nl-NL" sz="2400" b="0" i="0" u="none" strike="noStrike" kern="1200" cap="none" spc="0" normalizeH="0" baseline="0" noProof="0" dirty="0">
                <a:ln>
                  <a:noFill/>
                </a:ln>
                <a:solidFill>
                  <a:prstClr val="black"/>
                </a:solidFill>
                <a:effectLst/>
                <a:uLnTx/>
                <a:uFillTx/>
                <a:ea typeface="+mn-ea"/>
                <a:cs typeface="+mn-cs"/>
              </a:rPr>
              <a:t>, zijnde een regeling ter voorkoming van bestuursrechtelijke bestraffing door middel van een bestuurlijke boete en strafrechtelijke vervolging/bestraffing voor hetzelfde feit (externe samenloop).</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Bestaande uit:</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Artikel 5:44 lid 1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 geen boete indien strafvervolging of strafbeschikking;</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Artikel 5:47 </a:t>
            </a:r>
            <a:r>
              <a:rPr kumimoji="0" lang="nl-NL" sz="2400" b="0" i="0" u="none" strike="noStrike" kern="1200" cap="none" spc="0" normalizeH="0" baseline="0" noProof="0" dirty="0" err="1">
                <a:ln>
                  <a:noFill/>
                </a:ln>
                <a:solidFill>
                  <a:prstClr val="black"/>
                </a:solidFill>
                <a:effectLst/>
                <a:uLnTx/>
                <a:uFillTx/>
                <a:ea typeface="+mn-ea"/>
                <a:cs typeface="+mn-cs"/>
              </a:rPr>
              <a:t>Awb</a:t>
            </a:r>
            <a:r>
              <a:rPr kumimoji="0" lang="nl-NL" sz="2400" b="0" i="0" u="none" strike="noStrike" kern="1200" cap="none" spc="0" normalizeH="0" baseline="0" noProof="0" dirty="0">
                <a:ln>
                  <a:noFill/>
                </a:ln>
                <a:solidFill>
                  <a:prstClr val="black"/>
                </a:solidFill>
                <a:effectLst/>
                <a:uLnTx/>
                <a:uFillTx/>
                <a:ea typeface="+mn-ea"/>
                <a:cs typeface="+mn-cs"/>
              </a:rPr>
              <a:t>: verval boete bij bevel tot vervolging;</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Artikel 243 lid 2 </a:t>
            </a:r>
            <a:r>
              <a:rPr kumimoji="0" lang="nl-NL" sz="2400" b="0" i="0" u="none" strike="noStrike" kern="1200" cap="none" spc="0" normalizeH="0" baseline="0" noProof="0" dirty="0" err="1">
                <a:ln>
                  <a:noFill/>
                </a:ln>
                <a:solidFill>
                  <a:prstClr val="black"/>
                </a:solidFill>
                <a:effectLst/>
                <a:uLnTx/>
                <a:uFillTx/>
                <a:ea typeface="+mn-ea"/>
                <a:cs typeface="+mn-cs"/>
              </a:rPr>
              <a:t>WvSv</a:t>
            </a:r>
            <a:r>
              <a:rPr kumimoji="0" lang="nl-NL" sz="2400" b="0" i="0" u="none" strike="noStrike" kern="1200" cap="none" spc="0" normalizeH="0" baseline="0" noProof="0" dirty="0">
                <a:ln>
                  <a:noFill/>
                </a:ln>
                <a:solidFill>
                  <a:prstClr val="black"/>
                </a:solidFill>
                <a:effectLst/>
                <a:uLnTx/>
                <a:uFillTx/>
                <a:ea typeface="+mn-ea"/>
                <a:cs typeface="+mn-cs"/>
              </a:rPr>
              <a:t>: geen strafvervolging na bestuurlijke boete of bestuurlijk  sepot).</a:t>
            </a:r>
            <a:endParaRPr lang="nl-NL" sz="2400" b="1" dirty="0">
              <a:solidFill>
                <a:prstClr val="black"/>
              </a:solidFill>
            </a:endParaRP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1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1.</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Ondermijning? ‘</a:t>
            </a:r>
            <a:r>
              <a:rPr kumimoji="0" lang="nl-NL" sz="2800" b="0" i="0" u="none" strike="noStrike" kern="1200" cap="none" spc="0" normalizeH="0" baseline="0" noProof="0" dirty="0" err="1">
                <a:ln>
                  <a:noFill/>
                </a:ln>
                <a:solidFill>
                  <a:prstClr val="black"/>
                </a:solidFill>
                <a:effectLst/>
                <a:uLnTx/>
                <a:uFillTx/>
                <a:latin typeface="Calibri" panose="020F0502020204030204"/>
                <a:ea typeface="+mj-ea"/>
                <a:cs typeface="+mj-cs"/>
              </a:rPr>
              <a:t>Buzzword</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of reëel beleidsuitgangspunt?</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81667"/>
            <a:ext cx="10515600" cy="4695296"/>
          </a:xfrm>
        </p:spPr>
        <p:txBody>
          <a:bodyPr>
            <a:normAutofit/>
          </a:bodyPr>
          <a:lstStyle/>
          <a:p>
            <a:pPr marL="0" indent="0">
              <a:buNone/>
            </a:pPr>
            <a:r>
              <a:rPr lang="nl-NL" sz="2400" dirty="0"/>
              <a:t>Er was sprake van een komende ‘ondermijningswet’, maar in 2018 is besloten tot ‘ambitieuze ondermijningswetgeving, bestaande uitmeerdere (lopende of nieuwe) bestuursrechtelijke of strafrechtelijke wetsvoorstellen, die gemeen hebben dat zij geheel of mede tot doel hebben de aanpak van ondermijning te versterken’. Focus dus bij de bestrijding van ondermijning op zowel het strafrecht als het bestuursrecht.</a:t>
            </a:r>
          </a:p>
          <a:p>
            <a:pPr marL="0" indent="0">
              <a:buNone/>
            </a:pPr>
            <a:r>
              <a:rPr lang="nl-NL" sz="2400" dirty="0"/>
              <a:t>Besloten is tot een ‘meerjarig versterkingsprogramma’ (het Brede Offensief) met daarin een breed pakket aan preventieve en repressieve maatregelen (landelijk, regionaal en lokaal) en versterking van de huidige wettelijke mogelijkheden. Dat komt o.a. tot uiting in:</a:t>
            </a:r>
          </a:p>
          <a:p>
            <a:pPr>
              <a:buFontTx/>
              <a:buChar char="-"/>
            </a:pPr>
            <a:r>
              <a:rPr lang="nl-NL" sz="2400" dirty="0"/>
              <a:t>De voortgangsbrieven in Kamerstukken </a:t>
            </a:r>
            <a:r>
              <a:rPr lang="nn-NO" sz="2400" dirty="0"/>
              <a:t>2019–2020, 29 911, nr. 259 en 2020–2021, 29 911, nr. 292;</a:t>
            </a:r>
            <a:endParaRPr lang="nl-NL" sz="2400" dirty="0"/>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13309"/>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991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24000"/>
            <a:ext cx="10515600" cy="46529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d. </a:t>
            </a:r>
            <a:r>
              <a:rPr kumimoji="0" lang="nl-NL" altLang="nl-NL" sz="2400" b="1" i="0" u="none" strike="noStrike" kern="1200" cap="none" spc="0" normalizeH="0" baseline="0" noProof="0" dirty="0" err="1">
                <a:ln>
                  <a:noFill/>
                </a:ln>
                <a:solidFill>
                  <a:prstClr val="black"/>
                </a:solidFill>
                <a:effectLst/>
                <a:uLnTx/>
                <a:uFillTx/>
                <a:ea typeface="+mn-ea"/>
                <a:cs typeface="+mn-cs"/>
              </a:rPr>
              <a:t>una</a:t>
            </a:r>
            <a:r>
              <a:rPr kumimoji="0" lang="nl-NL" altLang="nl-NL" sz="2400" b="1" i="0" u="none" strike="noStrike" kern="1200" cap="none" spc="0" normalizeH="0" baseline="0" noProof="0" dirty="0">
                <a:ln>
                  <a:noFill/>
                </a:ln>
                <a:solidFill>
                  <a:prstClr val="black"/>
                </a:solidFill>
                <a:effectLst/>
                <a:uLnTx/>
                <a:uFillTx/>
                <a:ea typeface="+mn-ea"/>
                <a:cs typeface="+mn-cs"/>
              </a:rPr>
              <a:t> via-regeling</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Artikel 5:44 lid 1 </a:t>
            </a:r>
            <a:r>
              <a:rPr kumimoji="0" lang="nl-NL" sz="2400" b="1" i="0" u="none" strike="noStrike" kern="1200" cap="none" spc="0" normalizeH="0" baseline="0" noProof="0" dirty="0" err="1">
                <a:ln>
                  <a:noFill/>
                </a:ln>
                <a:solidFill>
                  <a:prstClr val="black"/>
                </a:solidFill>
                <a:effectLst/>
                <a:uLnTx/>
                <a:uFillTx/>
                <a:ea typeface="+mn-ea"/>
                <a:cs typeface="+mn-cs"/>
              </a:rPr>
              <a:t>Awb</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‘Het bestuursorgaan legt geen bestuurlijke boete op indien tegen de overtreder wegens dezelfde gedraging een strafvervolging is ingesteld en het onderzoek ter terechtzitting is begonnen, dan wel een strafbeschikking is uitgevaardigd.’</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Artikel 243 lid 2 Wetboek van Strafvordering</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‘Indien </a:t>
            </a:r>
            <a:r>
              <a:rPr kumimoji="0" lang="nl-NL" sz="2400" b="0" i="0" u="none" strike="noStrike" kern="1200" cap="none" spc="0" normalizeH="0" baseline="0" noProof="0" dirty="0" err="1">
                <a:ln>
                  <a:noFill/>
                </a:ln>
                <a:solidFill>
                  <a:prstClr val="black"/>
                </a:solidFill>
                <a:effectLst/>
                <a:uLnTx/>
                <a:uFillTx/>
                <a:ea typeface="+mn-ea"/>
                <a:cs typeface="+mn-cs"/>
              </a:rPr>
              <a:t>terzake</a:t>
            </a:r>
            <a:r>
              <a:rPr kumimoji="0" lang="nl-NL" sz="2400" b="0" i="0" u="none" strike="noStrike" kern="1200" cap="none" spc="0" normalizeH="0" baseline="0" noProof="0" dirty="0">
                <a:ln>
                  <a:noFill/>
                </a:ln>
                <a:solidFill>
                  <a:prstClr val="black"/>
                </a:solidFill>
                <a:effectLst/>
                <a:uLnTx/>
                <a:uFillTx/>
                <a:ea typeface="+mn-ea"/>
                <a:cs typeface="+mn-cs"/>
              </a:rPr>
              <a:t> van het feit aan de verdachte een bestuurlijke boete is opgelegd, dan wel een mededeling als bedoeld in artikel 5:50, tweede lid, onderdeel a, van de Algemene wet bestuursrecht is verzonden, heeft dit dezelfde rechtsgevolgen als een kennisgeving van niet verdere vervolging.’</a:t>
            </a:r>
            <a:endParaRPr lang="nl-NL" sz="2400" b="1" dirty="0">
              <a:solidFill>
                <a:prstClr val="black"/>
              </a:solidFill>
            </a:endParaRP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039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33525"/>
            <a:ext cx="10515600" cy="46434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d. </a:t>
            </a:r>
            <a:r>
              <a:rPr kumimoji="0" lang="nl-NL" altLang="nl-NL" sz="2400" b="1" i="0" u="none" strike="noStrike" kern="1200" cap="none" spc="0" normalizeH="0" baseline="0" noProof="0" dirty="0" err="1">
                <a:ln>
                  <a:noFill/>
                </a:ln>
                <a:solidFill>
                  <a:prstClr val="black"/>
                </a:solidFill>
                <a:effectLst/>
                <a:uLnTx/>
                <a:uFillTx/>
                <a:ea typeface="+mn-ea"/>
                <a:cs typeface="+mn-cs"/>
              </a:rPr>
              <a:t>una</a:t>
            </a:r>
            <a:r>
              <a:rPr kumimoji="0" lang="nl-NL" altLang="nl-NL" sz="2400" b="1" i="0" u="none" strike="noStrike" kern="1200" cap="none" spc="0" normalizeH="0" baseline="0" noProof="0" dirty="0">
                <a:ln>
                  <a:noFill/>
                </a:ln>
                <a:solidFill>
                  <a:prstClr val="black"/>
                </a:solidFill>
                <a:effectLst/>
                <a:uLnTx/>
                <a:uFillTx/>
                <a:ea typeface="+mn-ea"/>
                <a:cs typeface="+mn-cs"/>
              </a:rPr>
              <a:t> via-regeling</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Achtergrond: </a:t>
            </a:r>
            <a:r>
              <a:rPr kumimoji="0" lang="nl-NL" sz="2400" b="0" i="0" u="none" strike="noStrike" kern="1200" cap="none" spc="0" normalizeH="0" baseline="0" noProof="0" dirty="0">
                <a:ln>
                  <a:noFill/>
                </a:ln>
                <a:solidFill>
                  <a:prstClr val="black"/>
                </a:solidFill>
                <a:effectLst/>
                <a:uLnTx/>
                <a:uFillTx/>
                <a:ea typeface="+mn-ea"/>
                <a:cs typeface="+mn-cs"/>
              </a:rPr>
              <a:t>modellen A en B, zijnde de gehanteerde wetgevingsopties voor de handhaving van wetgeving.</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 Model A: </a:t>
            </a:r>
            <a:r>
              <a:rPr kumimoji="0" lang="nl-NL" sz="2400" b="0" i="0" u="none" strike="noStrike" kern="1200" cap="none" spc="0" normalizeH="0" baseline="0" noProof="0" dirty="0">
                <a:ln>
                  <a:noFill/>
                </a:ln>
                <a:solidFill>
                  <a:prstClr val="black"/>
                </a:solidFill>
                <a:effectLst/>
                <a:uLnTx/>
                <a:uFillTx/>
                <a:ea typeface="+mn-ea"/>
                <a:cs typeface="+mn-cs"/>
              </a:rPr>
              <a:t>feiten enkel bestuurlijk afdoen – in beginsel geen </a:t>
            </a:r>
            <a:r>
              <a:rPr kumimoji="0" lang="nl-NL" sz="2400" b="0" i="0" u="none" strike="noStrike" kern="1200" cap="none" spc="0" normalizeH="0" baseline="0" noProof="0" dirty="0" err="1">
                <a:ln>
                  <a:noFill/>
                </a:ln>
                <a:solidFill>
                  <a:prstClr val="black"/>
                </a:solidFill>
                <a:effectLst/>
                <a:uLnTx/>
                <a:uFillTx/>
                <a:ea typeface="+mn-ea"/>
                <a:cs typeface="+mn-cs"/>
              </a:rPr>
              <a:t>una</a:t>
            </a:r>
            <a:r>
              <a:rPr kumimoji="0" lang="nl-NL" sz="2400" b="0" i="0" u="none" strike="noStrike" kern="1200" cap="none" spc="0" normalizeH="0" baseline="0" noProof="0" dirty="0">
                <a:ln>
                  <a:noFill/>
                </a:ln>
                <a:solidFill>
                  <a:prstClr val="black"/>
                </a:solidFill>
                <a:effectLst/>
                <a:uLnTx/>
                <a:uFillTx/>
                <a:ea typeface="+mn-ea"/>
                <a:cs typeface="+mn-cs"/>
              </a:rPr>
              <a:t> via-problematiek omdat de wetgever gekozen heeft voor enkel bestuursrechtelijke handhaving;</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 Model B: </a:t>
            </a:r>
            <a:r>
              <a:rPr kumimoji="0" lang="nl-NL" sz="2400" b="0" i="0" u="none" strike="noStrike" kern="1200" cap="none" spc="0" normalizeH="0" baseline="0" noProof="0" dirty="0">
                <a:ln>
                  <a:noFill/>
                </a:ln>
                <a:solidFill>
                  <a:prstClr val="black"/>
                </a:solidFill>
                <a:effectLst/>
                <a:uLnTx/>
                <a:uFillTx/>
                <a:ea typeface="+mn-ea"/>
                <a:cs typeface="+mn-cs"/>
              </a:rPr>
              <a:t>feiten bestuurlijk of strafrechtelijk afdoen – </a:t>
            </a:r>
            <a:r>
              <a:rPr kumimoji="0" lang="nl-NL" sz="2400" b="0" i="0" u="none" strike="noStrike" kern="1200" cap="none" spc="0" normalizeH="0" baseline="0" noProof="0" dirty="0" err="1">
                <a:ln>
                  <a:noFill/>
                </a:ln>
                <a:solidFill>
                  <a:prstClr val="black"/>
                </a:solidFill>
                <a:effectLst/>
                <a:uLnTx/>
                <a:uFillTx/>
                <a:ea typeface="+mn-ea"/>
                <a:cs typeface="+mn-cs"/>
              </a:rPr>
              <a:t>una</a:t>
            </a:r>
            <a:r>
              <a:rPr kumimoji="0" lang="nl-NL" sz="2400" b="0" i="0" u="none" strike="noStrike" kern="1200" cap="none" spc="0" normalizeH="0" baseline="0" noProof="0" dirty="0">
                <a:ln>
                  <a:noFill/>
                </a:ln>
                <a:solidFill>
                  <a:prstClr val="black"/>
                </a:solidFill>
                <a:effectLst/>
                <a:uLnTx/>
                <a:uFillTx/>
                <a:ea typeface="+mn-ea"/>
                <a:cs typeface="+mn-cs"/>
              </a:rPr>
              <a:t> via-regeling noodzakelijk ter afstemming van de handhaving.</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Het gaat daarbij om externe samenloop van bestuurlijke beboeting en strafrechtelijke handhaving.</a:t>
            </a:r>
            <a:endParaRPr lang="nl-NL" sz="2400" dirty="0"/>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358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24000"/>
            <a:ext cx="10515600" cy="465296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d. </a:t>
            </a:r>
            <a:r>
              <a:rPr kumimoji="0" lang="nl-NL" altLang="nl-NL" sz="2400" b="1" i="0" u="none" strike="noStrike" kern="1200" cap="none" spc="0" normalizeH="0" baseline="0" noProof="0" dirty="0" err="1">
                <a:ln>
                  <a:noFill/>
                </a:ln>
                <a:solidFill>
                  <a:prstClr val="black"/>
                </a:solidFill>
                <a:effectLst/>
                <a:uLnTx/>
                <a:uFillTx/>
                <a:ea typeface="+mn-ea"/>
                <a:cs typeface="+mn-cs"/>
              </a:rPr>
              <a:t>una</a:t>
            </a:r>
            <a:r>
              <a:rPr kumimoji="0" lang="nl-NL" altLang="nl-NL" sz="2400" b="1" i="0" u="none" strike="noStrike" kern="1200" cap="none" spc="0" normalizeH="0" baseline="0" noProof="0" dirty="0">
                <a:ln>
                  <a:noFill/>
                </a:ln>
                <a:solidFill>
                  <a:prstClr val="black"/>
                </a:solidFill>
                <a:effectLst/>
                <a:uLnTx/>
                <a:uFillTx/>
                <a:ea typeface="+mn-ea"/>
                <a:cs typeface="+mn-cs"/>
              </a:rPr>
              <a:t> via-regeling</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Invulling gedragings- of </a:t>
            </a:r>
            <a:r>
              <a:rPr kumimoji="0" lang="nl-NL" sz="2400" b="0" i="0" u="none" strike="noStrike" kern="1200" cap="none" spc="0" normalizeH="0" baseline="0" noProof="0" dirty="0" err="1">
                <a:ln>
                  <a:noFill/>
                </a:ln>
                <a:solidFill>
                  <a:prstClr val="black"/>
                </a:solidFill>
                <a:effectLst/>
                <a:uLnTx/>
                <a:uFillTx/>
                <a:ea typeface="+mn-ea"/>
                <a:cs typeface="+mn-cs"/>
              </a:rPr>
              <a:t>feitsbegrip</a:t>
            </a:r>
            <a:r>
              <a:rPr kumimoji="0" lang="nl-NL" sz="2400" b="0" i="0" u="none" strike="noStrike" kern="1200" cap="none" spc="0" normalizeH="0" baseline="0" noProof="0" dirty="0">
                <a:ln>
                  <a:noFill/>
                </a:ln>
                <a:solidFill>
                  <a:prstClr val="black"/>
                </a:solidFill>
                <a:effectLst/>
                <a:uLnTx/>
                <a:uFillTx/>
                <a:ea typeface="+mn-ea"/>
                <a:cs typeface="+mn-cs"/>
              </a:rPr>
              <a:t> (naar HR 1-2-2011:BM9102; HR 18-6-2019:973 en HR 10-12-2019:1929):</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a. de juridische aard van de feiten, 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b. de gedraging van de verdachte.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D.w.z. een breed gedragings- of </a:t>
            </a:r>
            <a:r>
              <a:rPr kumimoji="0" lang="nl-NL" sz="2400" b="0" i="0" u="none" strike="noStrike" kern="1200" cap="none" spc="0" normalizeH="0" baseline="0" noProof="0" dirty="0" err="1">
                <a:ln>
                  <a:noFill/>
                </a:ln>
                <a:solidFill>
                  <a:prstClr val="black"/>
                </a:solidFill>
                <a:effectLst/>
                <a:uLnTx/>
                <a:uFillTx/>
                <a:ea typeface="+mn-ea"/>
                <a:cs typeface="+mn-cs"/>
              </a:rPr>
              <a:t>feitsbegrip</a:t>
            </a:r>
            <a:r>
              <a:rPr kumimoji="0" lang="nl-NL" sz="2400" b="0" i="0" u="none" strike="noStrike" kern="1200" cap="none" spc="0" normalizeH="0" baseline="0" noProof="0" dirty="0">
                <a:ln>
                  <a:noFill/>
                </a:ln>
                <a:solidFill>
                  <a:prstClr val="black"/>
                </a:solidFill>
                <a:effectLst/>
                <a:uLnTx/>
                <a:uFillTx/>
                <a:ea typeface="+mn-ea"/>
                <a:cs typeface="+mn-cs"/>
              </a:rPr>
              <a:t> waarin het handelingscomplex centraal staat, waar bij het ontbreken van een ‘aanzienlijk verschil’ in de juridisch aard van de feiten en/of de gedraging van de verdachte sprake is van hetzelfde feit. Daardoor is beboeting voor die gedraging/dat feit uitgesloten omdat reeds strafrechtelijk tegen dat feit is of gaat worden opgetreden. Zie voor invulling door de Hoge Raad: HR 9-2-2016:222 (</a:t>
            </a:r>
            <a:r>
              <a:rPr kumimoji="0" lang="nl-NL" sz="2400" b="0" i="0" u="none" strike="noStrike" kern="1200" cap="none" spc="0" normalizeH="0" baseline="0" noProof="0" dirty="0" err="1">
                <a:ln>
                  <a:noFill/>
                </a:ln>
                <a:solidFill>
                  <a:prstClr val="black"/>
                </a:solidFill>
                <a:effectLst/>
                <a:uLnTx/>
                <a:uFillTx/>
                <a:ea typeface="+mn-ea"/>
                <a:cs typeface="+mn-cs"/>
              </a:rPr>
              <a:t>Wav</a:t>
            </a:r>
            <a:r>
              <a:rPr kumimoji="0" lang="nl-NL" sz="2400" b="0" i="0" u="none" strike="noStrike" kern="1200" cap="none" spc="0" normalizeH="0" baseline="0" noProof="0" dirty="0">
                <a:ln>
                  <a:noFill/>
                </a:ln>
                <a:solidFill>
                  <a:prstClr val="black"/>
                </a:solidFill>
                <a:effectLst/>
                <a:uLnTx/>
                <a:uFillTx/>
                <a:ea typeface="+mn-ea"/>
                <a:cs typeface="+mn-cs"/>
              </a:rPr>
              <a:t>-boete vs. 197a/b Sr). Vgl. de invulling daarvan met het </a:t>
            </a:r>
            <a:r>
              <a:rPr kumimoji="0" lang="nl-NL" sz="2400" b="0" i="0" u="none" strike="noStrike" kern="1200" cap="none" spc="0" normalizeH="0" baseline="0" noProof="0" dirty="0" err="1">
                <a:ln>
                  <a:noFill/>
                </a:ln>
                <a:solidFill>
                  <a:prstClr val="black"/>
                </a:solidFill>
                <a:effectLst/>
                <a:uLnTx/>
                <a:uFillTx/>
                <a:ea typeface="+mn-ea"/>
                <a:cs typeface="+mn-cs"/>
              </a:rPr>
              <a:t>feitsbegrip</a:t>
            </a:r>
            <a:r>
              <a:rPr kumimoji="0" lang="nl-NL" sz="2400" b="0" i="0" u="none" strike="noStrike" kern="1200" cap="none" spc="0" normalizeH="0" baseline="0" noProof="0" dirty="0">
                <a:ln>
                  <a:noFill/>
                </a:ln>
                <a:solidFill>
                  <a:prstClr val="black"/>
                </a:solidFill>
                <a:effectLst/>
                <a:uLnTx/>
                <a:uFillTx/>
                <a:ea typeface="+mn-ea"/>
                <a:cs typeface="+mn-cs"/>
              </a:rPr>
              <a:t> bij samenloop: HR </a:t>
            </a:r>
            <a:r>
              <a:rPr kumimoji="0" lang="nl-NL" sz="2400" b="0" i="0" u="none" strike="noStrike" kern="1200" cap="none" spc="0" normalizeH="0" baseline="0" noProof="0" dirty="0" err="1">
                <a:ln>
                  <a:noFill/>
                </a:ln>
                <a:solidFill>
                  <a:prstClr val="black"/>
                </a:solidFill>
                <a:effectLst/>
                <a:uLnTx/>
                <a:uFillTx/>
                <a:ea typeface="+mn-ea"/>
                <a:cs typeface="+mn-cs"/>
              </a:rPr>
              <a:t>HR</a:t>
            </a:r>
            <a:r>
              <a:rPr kumimoji="0" lang="nl-NL" sz="2400" b="0" i="0" u="none" strike="noStrike" kern="1200" cap="none" spc="0" normalizeH="0" baseline="0" noProof="0" dirty="0">
                <a:ln>
                  <a:noFill/>
                </a:ln>
                <a:solidFill>
                  <a:prstClr val="black"/>
                </a:solidFill>
                <a:effectLst/>
                <a:uLnTx/>
                <a:uFillTx/>
                <a:ea typeface="+mn-ea"/>
                <a:cs typeface="+mn-cs"/>
              </a:rPr>
              <a:t> 20 juni 2017, ECLI:NL:HR:2017:1111-1115.</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17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24000"/>
            <a:ext cx="10515600" cy="465296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2400" b="1" dirty="0">
                <a:solidFill>
                  <a:prstClr val="black"/>
                </a:solidFill>
              </a:rPr>
              <a:t>d</a:t>
            </a:r>
            <a:r>
              <a:rPr kumimoji="0" lang="nl-NL" altLang="nl-NL" sz="2400" b="1" i="0" u="none" strike="noStrike" kern="1200" cap="none" spc="0" normalizeH="0" baseline="0" noProof="0" dirty="0">
                <a:ln>
                  <a:noFill/>
                </a:ln>
                <a:solidFill>
                  <a:prstClr val="black"/>
                </a:solidFill>
                <a:effectLst/>
                <a:uLnTx/>
                <a:uFillTx/>
                <a:ea typeface="+mn-ea"/>
                <a:cs typeface="+mn-cs"/>
              </a:rPr>
              <a:t>. </a:t>
            </a:r>
            <a:r>
              <a:rPr kumimoji="0" lang="nl-NL" altLang="nl-NL" sz="2400" b="1" i="0" u="none" strike="noStrike" kern="1200" cap="none" spc="0" normalizeH="0" baseline="0" noProof="0" dirty="0" err="1">
                <a:ln>
                  <a:noFill/>
                </a:ln>
                <a:solidFill>
                  <a:prstClr val="black"/>
                </a:solidFill>
                <a:effectLst/>
                <a:uLnTx/>
                <a:uFillTx/>
                <a:ea typeface="+mn-ea"/>
                <a:cs typeface="+mn-cs"/>
              </a:rPr>
              <a:t>una</a:t>
            </a:r>
            <a:r>
              <a:rPr kumimoji="0" lang="nl-NL" altLang="nl-NL" sz="2400" b="1" i="0" u="none" strike="noStrike" kern="1200" cap="none" spc="0" normalizeH="0" baseline="0" noProof="0" dirty="0">
                <a:ln>
                  <a:noFill/>
                </a:ln>
                <a:solidFill>
                  <a:prstClr val="black"/>
                </a:solidFill>
                <a:effectLst/>
                <a:uLnTx/>
                <a:uFillTx/>
                <a:ea typeface="+mn-ea"/>
                <a:cs typeface="+mn-cs"/>
              </a:rPr>
              <a:t> via-regeling</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Artikel 5:44 lid 2 </a:t>
            </a:r>
            <a:r>
              <a:rPr kumimoji="0" lang="nl-NL" sz="2400" b="1" i="0" u="none" strike="noStrike" kern="1200" cap="none" spc="0" normalizeH="0" baseline="0" noProof="0" dirty="0" err="1">
                <a:ln>
                  <a:noFill/>
                </a:ln>
                <a:solidFill>
                  <a:prstClr val="black"/>
                </a:solidFill>
                <a:effectLst/>
                <a:uLnTx/>
                <a:uFillTx/>
                <a:ea typeface="+mn-ea"/>
                <a:cs typeface="+mn-cs"/>
              </a:rPr>
              <a:t>Awb</a:t>
            </a:r>
            <a:r>
              <a:rPr kumimoji="0" lang="nl-NL" sz="2400" b="1" i="0" u="none" strike="noStrike" kern="1200" cap="none" spc="0" normalizeH="0" baseline="0" noProof="0" dirty="0">
                <a:ln>
                  <a:noFill/>
                </a:ln>
                <a:solidFill>
                  <a:prstClr val="black"/>
                </a:solidFill>
                <a:effectLst/>
                <a:uLnTx/>
                <a:uFillTx/>
                <a:ea typeface="+mn-ea"/>
                <a:cs typeface="+mn-cs"/>
              </a:rPr>
              <a:t> (‘voorlegplicht’)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‘Indien de gedraging tevens een strafbaar feit is, wordt zij aan de officier van justitie voorgelegd, tenzij bij wettelijk voorschrift is bepaald, dan wel met het openbaar ministerie is overeengekomen, dat daarvan kan worden afgezien.’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Afstemming via bepalingen in de betreffende wettelijke regeling, bepalingen in besluiten bij de boeteregeling, handhavingsconvenanten en richtlijnen en </a:t>
            </a:r>
            <a:r>
              <a:rPr kumimoji="0" lang="nl-NL" sz="2400" b="0" i="0" u="none" strike="noStrike" kern="1200" cap="none" spc="0" normalizeH="0" baseline="0" noProof="0" dirty="0" err="1">
                <a:ln>
                  <a:noFill/>
                </a:ln>
                <a:solidFill>
                  <a:prstClr val="black"/>
                </a:solidFill>
                <a:effectLst/>
                <a:uLnTx/>
                <a:uFillTx/>
                <a:ea typeface="+mn-ea"/>
                <a:cs typeface="+mn-cs"/>
              </a:rPr>
              <a:t>aan-wijzingen</a:t>
            </a:r>
            <a:r>
              <a:rPr kumimoji="0" lang="nl-NL" sz="2400" b="0" i="0" u="none" strike="noStrike" kern="1200" cap="none" spc="0" normalizeH="0" baseline="0" noProof="0" dirty="0">
                <a:ln>
                  <a:noFill/>
                </a:ln>
                <a:solidFill>
                  <a:prstClr val="black"/>
                </a:solidFill>
                <a:effectLst/>
                <a:uLnTx/>
                <a:uFillTx/>
                <a:ea typeface="+mn-ea"/>
                <a:cs typeface="+mn-cs"/>
              </a:rPr>
              <a:t> van het Openbaar Ministerie.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Afwegingsfactoren o.a.: ernst van het feit, recidive, berokkende nadeel of behaalde voordeel. Bijv. art. 32a lid 3 Warenwet (opzettelijk of roekeloos gedrag dat direct gevaar voor de gezondheid of veiligheid voor de mens oplevert of bij groot economisch voordeel) en de Richtlijn voor strafvordering Warenwet. Dus geen expliciete wettelijke voorrangsregeling, maar primaat in de regel bij bestuursrechtelijke handhaving!</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106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33525"/>
            <a:ext cx="10515600" cy="46434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d. </a:t>
            </a:r>
            <a:r>
              <a:rPr kumimoji="0" lang="nl-NL" altLang="nl-NL" sz="2400" b="1" i="0" u="none" strike="noStrike" kern="1200" cap="none" spc="0" normalizeH="0" baseline="0" noProof="0" dirty="0" err="1">
                <a:ln>
                  <a:noFill/>
                </a:ln>
                <a:solidFill>
                  <a:prstClr val="black"/>
                </a:solidFill>
                <a:effectLst/>
                <a:uLnTx/>
                <a:uFillTx/>
                <a:ea typeface="+mn-ea"/>
                <a:cs typeface="+mn-cs"/>
              </a:rPr>
              <a:t>una</a:t>
            </a:r>
            <a:r>
              <a:rPr kumimoji="0" lang="nl-NL" altLang="nl-NL" sz="2400" b="1" i="0" u="none" strike="noStrike" kern="1200" cap="none" spc="0" normalizeH="0" baseline="0" noProof="0" dirty="0">
                <a:ln>
                  <a:noFill/>
                </a:ln>
                <a:solidFill>
                  <a:prstClr val="black"/>
                </a:solidFill>
                <a:effectLst/>
                <a:uLnTx/>
                <a:uFillTx/>
                <a:ea typeface="+mn-ea"/>
                <a:cs typeface="+mn-cs"/>
              </a:rPr>
              <a:t> via-regeling</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Indien veronachtzaamd:</a:t>
            </a:r>
          </a:p>
          <a:p>
            <a:pPr marL="0" marR="0" lvl="0" indent="0" algn="l" defTabSz="914400" rtl="0" eaLnBrk="1" fontAlgn="auto" latinLnBrk="0" hangingPunct="1">
              <a:lnSpc>
                <a:spcPct val="80000"/>
              </a:lnSpc>
              <a:spcBef>
                <a:spcPts val="0"/>
              </a:spcBef>
              <a:spcAft>
                <a:spcPts val="0"/>
              </a:spcAft>
              <a:buClrTx/>
              <a:buSzTx/>
              <a:buNone/>
              <a:tabLst/>
              <a:defRPr/>
            </a:pPr>
            <a:r>
              <a:rPr kumimoji="0" lang="nl-NL" sz="2400" b="1" i="0" u="none" strike="noStrike" kern="1200" cap="none" spc="0" normalizeH="0" baseline="0" noProof="0" dirty="0">
                <a:ln>
                  <a:noFill/>
                </a:ln>
                <a:solidFill>
                  <a:prstClr val="black"/>
                </a:solidFill>
                <a:effectLst/>
                <a:uLnTx/>
                <a:uFillTx/>
                <a:ea typeface="+mn-ea"/>
                <a:cs typeface="+mn-cs"/>
              </a:rPr>
              <a:t>-</a:t>
            </a:r>
            <a:r>
              <a:rPr kumimoji="0" lang="nl-NL" sz="2400" i="0" u="none" strike="noStrike" kern="1200" cap="none" spc="0" normalizeH="0" baseline="0" noProof="0" dirty="0">
                <a:ln>
                  <a:noFill/>
                </a:ln>
                <a:solidFill>
                  <a:prstClr val="black"/>
                </a:solidFill>
                <a:effectLst/>
                <a:uLnTx/>
                <a:uFillTx/>
                <a:ea typeface="+mn-ea"/>
                <a:cs typeface="+mn-cs"/>
              </a:rPr>
              <a:t> Ve</a:t>
            </a:r>
            <a:r>
              <a:rPr kumimoji="0" lang="nl-NL" sz="2400" b="0" i="0" u="none" strike="noStrike" kern="1200" cap="none" spc="0" normalizeH="0" baseline="0" noProof="0" dirty="0">
                <a:ln>
                  <a:noFill/>
                </a:ln>
                <a:solidFill>
                  <a:prstClr val="black"/>
                </a:solidFill>
                <a:effectLst/>
                <a:uLnTx/>
                <a:uFillTx/>
                <a:ea typeface="+mn-ea"/>
                <a:cs typeface="+mn-cs"/>
              </a:rPr>
              <a:t>rvolging ingesteld terwijl </a:t>
            </a:r>
            <a:r>
              <a:rPr kumimoji="0" lang="nl-NL" sz="2400" b="0" i="0" u="none" strike="noStrike" kern="1200" cap="none" spc="0" normalizeH="0" baseline="0" noProof="0" dirty="0" err="1">
                <a:ln>
                  <a:noFill/>
                </a:ln>
                <a:solidFill>
                  <a:prstClr val="black"/>
                </a:solidFill>
                <a:effectLst/>
                <a:uLnTx/>
                <a:uFillTx/>
                <a:ea typeface="+mn-ea"/>
                <a:cs typeface="+mn-cs"/>
              </a:rPr>
              <a:t>boete-oplegging</a:t>
            </a:r>
            <a:r>
              <a:rPr kumimoji="0" lang="nl-NL" sz="2400" b="0" i="0" u="none" strike="noStrike" kern="1200" cap="none" spc="0" normalizeH="0" baseline="0" noProof="0" dirty="0">
                <a:ln>
                  <a:noFill/>
                </a:ln>
                <a:solidFill>
                  <a:prstClr val="black"/>
                </a:solidFill>
                <a:effectLst/>
                <a:uLnTx/>
                <a:uFillTx/>
                <a:ea typeface="+mn-ea"/>
                <a:cs typeface="+mn-cs"/>
              </a:rPr>
              <a:t> aangewezen was, verweer: niet-ontvankelijkheid Openbaar Ministerie vanwege doorkruising beleidsuitgangspunten waaraan is geconformeerd en welke ‘recht’ zijn in de zin van art. 79 Wet RO -&gt; schending rechtszekerheid?</a:t>
            </a:r>
          </a:p>
          <a:p>
            <a:pPr marL="0" marR="0" lvl="0" indent="0" algn="l" defTabSz="914400" rtl="0" eaLnBrk="1" fontAlgn="auto" latinLnBrk="0" hangingPunct="1">
              <a:lnSpc>
                <a:spcPct val="80000"/>
              </a:lnSpc>
              <a:spcBef>
                <a:spcPts val="0"/>
              </a:spcBef>
              <a:spcAft>
                <a:spcPts val="0"/>
              </a:spcAft>
              <a:buClrTx/>
              <a:buSz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None/>
              <a:tabLst/>
              <a:defRPr/>
            </a:pPr>
            <a:r>
              <a:rPr kumimoji="0" lang="nl-NL" sz="2400" b="0" i="0" u="none" strike="noStrike" kern="1200" cap="none" spc="0" normalizeH="0" baseline="0" noProof="0" dirty="0">
                <a:ln>
                  <a:noFill/>
                </a:ln>
                <a:solidFill>
                  <a:prstClr val="black"/>
                </a:solidFill>
                <a:effectLst/>
                <a:uLnTx/>
                <a:uFillTx/>
                <a:ea typeface="+mn-ea"/>
                <a:cs typeface="+mn-cs"/>
              </a:rPr>
              <a:t>- HR: leidt niet zonder meer tot niet-ontvankelijkheid. Afweging is of het OM op aangevoerde gronden redelijkerwijs heeft kunnen beslissen dat het een zaak betrof die zich niet leende voor een bestuurlijke boete. Vgl. HR 17-7-2018:1134 en 1135 en het vervolg Hof Den Haag 22-03-2019:634 en 635: OM NO. Zie verder Hof AL 24-07-2019:6753: wel een juiste motivering – OM ontvankelijk.</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987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24000"/>
            <a:ext cx="10515600" cy="46529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d. </a:t>
            </a:r>
            <a:r>
              <a:rPr kumimoji="0" lang="nl-NL" altLang="nl-NL" sz="2400" b="1" i="0" u="none" strike="noStrike" kern="1200" cap="none" spc="0" normalizeH="0" baseline="0" noProof="0" dirty="0" err="1">
                <a:ln>
                  <a:noFill/>
                </a:ln>
                <a:solidFill>
                  <a:prstClr val="black"/>
                </a:solidFill>
                <a:effectLst/>
                <a:uLnTx/>
                <a:uFillTx/>
                <a:ea typeface="+mn-ea"/>
                <a:cs typeface="+mn-cs"/>
              </a:rPr>
              <a:t>una</a:t>
            </a:r>
            <a:r>
              <a:rPr kumimoji="0" lang="nl-NL" altLang="nl-NL" sz="2400" b="1" i="0" u="none" strike="noStrike" kern="1200" cap="none" spc="0" normalizeH="0" baseline="0" noProof="0" dirty="0">
                <a:ln>
                  <a:noFill/>
                </a:ln>
                <a:solidFill>
                  <a:prstClr val="black"/>
                </a:solidFill>
                <a:effectLst/>
                <a:uLnTx/>
                <a:uFillTx/>
                <a:ea typeface="+mn-ea"/>
                <a:cs typeface="+mn-cs"/>
              </a:rPr>
              <a:t> via-regeling</a:t>
            </a:r>
            <a:endParaRPr kumimoji="0" lang="nl-NL" sz="24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80000"/>
              </a:lnSpc>
              <a:spcBef>
                <a:spcPts val="0"/>
              </a:spcBef>
              <a:spcAft>
                <a:spcPts val="0"/>
              </a:spcAft>
              <a:buClrTx/>
              <a:buSzTx/>
              <a:buFontTx/>
              <a:buChar char="-"/>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None/>
              <a:tabLst/>
              <a:defRPr/>
            </a:pPr>
            <a:r>
              <a:rPr lang="nl-NL" sz="2400" dirty="0">
                <a:solidFill>
                  <a:prstClr val="black"/>
                </a:solidFill>
              </a:rPr>
              <a:t>- </a:t>
            </a:r>
            <a:r>
              <a:rPr kumimoji="0" lang="nl-NL" sz="2400" b="0" i="0" u="none" strike="noStrike" kern="1200" cap="none" spc="0" normalizeH="0" baseline="0" noProof="0" dirty="0">
                <a:ln>
                  <a:noFill/>
                </a:ln>
                <a:solidFill>
                  <a:prstClr val="black"/>
                </a:solidFill>
                <a:effectLst/>
                <a:uLnTx/>
                <a:uFillTx/>
                <a:ea typeface="+mn-ea"/>
                <a:cs typeface="+mn-cs"/>
              </a:rPr>
              <a:t>HR 17-7-2018:1134, </a:t>
            </a:r>
            <a:r>
              <a:rPr kumimoji="0" lang="nl-NL" sz="2400" b="0" i="0" u="none" strike="noStrike" kern="1200" cap="none" spc="0" normalizeH="0" baseline="0" noProof="0" dirty="0" err="1">
                <a:ln>
                  <a:noFill/>
                </a:ln>
                <a:solidFill>
                  <a:prstClr val="black"/>
                </a:solidFill>
                <a:effectLst/>
                <a:uLnTx/>
                <a:uFillTx/>
                <a:ea typeface="+mn-ea"/>
                <a:cs typeface="+mn-cs"/>
              </a:rPr>
              <a:t>rov</a:t>
            </a:r>
            <a:r>
              <a:rPr kumimoji="0" lang="nl-NL" sz="2400" b="0" i="0" u="none" strike="noStrike" kern="1200" cap="none" spc="0" normalizeH="0" baseline="0" noProof="0" dirty="0">
                <a:ln>
                  <a:noFill/>
                </a:ln>
                <a:solidFill>
                  <a:prstClr val="black"/>
                </a:solidFill>
                <a:effectLst/>
                <a:uLnTx/>
                <a:uFillTx/>
                <a:ea typeface="+mn-ea"/>
                <a:cs typeface="+mn-cs"/>
              </a:rPr>
              <a:t>. 3.3.: ‘Het oordeel van het Hof dat in de onderhavige zaak in redelijkheid voor de strafrechtelijke vervolging van de verdachte kon worden </a:t>
            </a:r>
            <a:r>
              <a:rPr kumimoji="0" lang="nl-NL" sz="2400" b="0" i="0" u="none" strike="noStrike" kern="1200" cap="none" spc="0" normalizeH="0" baseline="0" noProof="0" dirty="0" err="1">
                <a:ln>
                  <a:noFill/>
                </a:ln>
                <a:solidFill>
                  <a:prstClr val="black"/>
                </a:solidFill>
                <a:effectLst/>
                <a:uLnTx/>
                <a:uFillTx/>
                <a:ea typeface="+mn-ea"/>
                <a:cs typeface="+mn-cs"/>
              </a:rPr>
              <a:t>ge-kozen</a:t>
            </a:r>
            <a:r>
              <a:rPr kumimoji="0" lang="nl-NL" sz="2400" b="0" i="0" u="none" strike="noStrike" kern="1200" cap="none" spc="0" normalizeH="0" baseline="0" noProof="0" dirty="0">
                <a:ln>
                  <a:noFill/>
                </a:ln>
                <a:solidFill>
                  <a:prstClr val="black"/>
                </a:solidFill>
                <a:effectLst/>
                <a:uLnTx/>
                <a:uFillTx/>
                <a:ea typeface="+mn-ea"/>
                <a:cs typeface="+mn-cs"/>
              </a:rPr>
              <a:t> ontbeert een toereikende motivering. Tegenover het gemotiveerde </a:t>
            </a:r>
            <a:r>
              <a:rPr kumimoji="0" lang="nl-NL" sz="2400" b="0" i="0" u="none" strike="noStrike" kern="1200" cap="none" spc="0" normalizeH="0" baseline="0" noProof="0" dirty="0" err="1">
                <a:ln>
                  <a:noFill/>
                </a:ln>
                <a:solidFill>
                  <a:prstClr val="black"/>
                </a:solidFill>
                <a:effectLst/>
                <a:uLnTx/>
                <a:uFillTx/>
                <a:ea typeface="+mn-ea"/>
                <a:cs typeface="+mn-cs"/>
              </a:rPr>
              <a:t>stand-punt</a:t>
            </a:r>
            <a:r>
              <a:rPr kumimoji="0" lang="nl-NL" sz="2400" b="0" i="0" u="none" strike="noStrike" kern="1200" cap="none" spc="0" normalizeH="0" baseline="0" noProof="0" dirty="0">
                <a:ln>
                  <a:noFill/>
                </a:ln>
                <a:solidFill>
                  <a:prstClr val="black"/>
                </a:solidFill>
                <a:effectLst/>
                <a:uLnTx/>
                <a:uFillTx/>
                <a:ea typeface="+mn-ea"/>
                <a:cs typeface="+mn-cs"/>
              </a:rPr>
              <a:t> "dat op grond van het geldende handhavingsbeleid, waaraan het openbaar ministerie zich ondubbelzinnig heeft gecommitteerd (...), gekozen had moeten worden voor het opleggen van een bestuurlijke boete en niet voor strafvervolging", heeft het Hof immers niet duidelijk gemaakt waarom het standpunt, dat op grond van de criteria genoemd in de van toepassing geachte Sanctiestrategie Wet </a:t>
            </a:r>
            <a:r>
              <a:rPr kumimoji="0" lang="nl-NL" sz="2400" b="0" i="0" u="none" strike="noStrike" kern="1200" cap="none" spc="0" normalizeH="0" baseline="0" noProof="0" dirty="0" err="1">
                <a:ln>
                  <a:noFill/>
                </a:ln>
                <a:solidFill>
                  <a:prstClr val="black"/>
                </a:solidFill>
                <a:effectLst/>
                <a:uLnTx/>
                <a:uFillTx/>
                <a:ea typeface="+mn-ea"/>
                <a:cs typeface="+mn-cs"/>
              </a:rPr>
              <a:t>gewas-beschermingsmiddelen</a:t>
            </a:r>
            <a:r>
              <a:rPr kumimoji="0" lang="nl-NL" sz="2400" b="0" i="0" u="none" strike="noStrike" kern="1200" cap="none" spc="0" normalizeH="0" baseline="0" noProof="0" dirty="0">
                <a:ln>
                  <a:noFill/>
                </a:ln>
                <a:solidFill>
                  <a:prstClr val="black"/>
                </a:solidFill>
                <a:effectLst/>
                <a:uLnTx/>
                <a:uFillTx/>
                <a:ea typeface="+mn-ea"/>
                <a:cs typeface="+mn-cs"/>
              </a:rPr>
              <a:t> en biociden voor een bestuurlijke sanctie en dus niet voor het inzetten van het strafrecht had moeten worden gekozen, niet wordt gevolgd.’</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87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33525"/>
            <a:ext cx="10515600" cy="46434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d. </a:t>
            </a:r>
            <a:r>
              <a:rPr kumimoji="0" lang="nl-NL" altLang="nl-NL" sz="2400" b="1" i="0" u="none" strike="noStrike" kern="1200" cap="none" spc="0" normalizeH="0" baseline="0" noProof="0" dirty="0" err="1">
                <a:ln>
                  <a:noFill/>
                </a:ln>
                <a:solidFill>
                  <a:prstClr val="black"/>
                </a:solidFill>
                <a:effectLst/>
                <a:uLnTx/>
                <a:uFillTx/>
                <a:ea typeface="+mn-ea"/>
                <a:cs typeface="+mn-cs"/>
              </a:rPr>
              <a:t>una</a:t>
            </a:r>
            <a:r>
              <a:rPr kumimoji="0" lang="nl-NL" altLang="nl-NL" sz="2400" b="1" i="0" u="none" strike="noStrike" kern="1200" cap="none" spc="0" normalizeH="0" baseline="0" noProof="0" dirty="0">
                <a:ln>
                  <a:noFill/>
                </a:ln>
                <a:solidFill>
                  <a:prstClr val="black"/>
                </a:solidFill>
                <a:effectLst/>
                <a:uLnTx/>
                <a:uFillTx/>
                <a:ea typeface="+mn-ea"/>
                <a:cs typeface="+mn-cs"/>
              </a:rPr>
              <a:t> via-regeling</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None/>
              <a:tabLst/>
              <a:defRPr/>
            </a:pPr>
            <a:r>
              <a:rPr kumimoji="0" lang="nl-NL" sz="2400" b="0" i="0" u="none" strike="noStrike" kern="1200" cap="none" spc="0" normalizeH="0" baseline="0" noProof="0" dirty="0">
                <a:ln>
                  <a:noFill/>
                </a:ln>
                <a:solidFill>
                  <a:prstClr val="black"/>
                </a:solidFill>
                <a:effectLst/>
                <a:uLnTx/>
                <a:uFillTx/>
                <a:ea typeface="+mn-ea"/>
                <a:cs typeface="+mn-cs"/>
              </a:rPr>
              <a:t>- Hof Den Haag 22-03-2019:634 en 635: ‘De Sanctiestrategie schrijft voor dat slechts dan proces-verbaal wordt opgemaakt (als opmaat naar </a:t>
            </a:r>
            <a:r>
              <a:rPr kumimoji="0" lang="nl-NL" sz="2400" b="0" i="0" u="none" strike="noStrike" kern="1200" cap="none" spc="0" normalizeH="0" baseline="0" noProof="0" dirty="0" err="1">
                <a:ln>
                  <a:noFill/>
                </a:ln>
                <a:solidFill>
                  <a:prstClr val="black"/>
                </a:solidFill>
                <a:effectLst/>
                <a:uLnTx/>
                <a:uFillTx/>
                <a:ea typeface="+mn-ea"/>
                <a:cs typeface="+mn-cs"/>
              </a:rPr>
              <a:t>strafr</a:t>
            </a:r>
            <a:r>
              <a:rPr kumimoji="0" lang="nl-NL" sz="2400" b="0" i="0" u="none" strike="noStrike" kern="1200" cap="none" spc="0" normalizeH="0" baseline="0" noProof="0" dirty="0">
                <a:ln>
                  <a:noFill/>
                </a:ln>
                <a:solidFill>
                  <a:prstClr val="black"/>
                </a:solidFill>
                <a:effectLst/>
                <a:uLnTx/>
                <a:uFillTx/>
                <a:ea typeface="+mn-ea"/>
                <a:cs typeface="+mn-cs"/>
              </a:rPr>
              <a:t>. optreden) indien voldaan wordt aan ten minste één van de aldaar genoemde criteria, waaronder dat de overtreding is begaan met behulp van “malversaties”. De AG heeft t.t.z. nadrukkelijk aangevoerd dat het OM uitsluitend op grond van dat criterium is overgegaan tot strafvervolging. Aan de orde is daarom de vraag of een redelijk handelend lid van het OM, te weten de OvJ, aan de hand van dat criterium in deze zaak tot vervolging heeft kunnen overgaan. (…) Het komt er dus op neer dat het OM de vermeende merkenfraude ten onrechte heeft geduid als een “malversatie” in de zin van de </a:t>
            </a:r>
            <a:r>
              <a:rPr kumimoji="0" lang="nl-NL" sz="2400" b="0" i="0" u="none" strike="noStrike" kern="1200" cap="none" spc="0" normalizeH="0" baseline="0" noProof="0" dirty="0" err="1">
                <a:ln>
                  <a:noFill/>
                </a:ln>
                <a:solidFill>
                  <a:prstClr val="black"/>
                </a:solidFill>
                <a:effectLst/>
                <a:uLnTx/>
                <a:uFillTx/>
                <a:ea typeface="+mn-ea"/>
                <a:cs typeface="+mn-cs"/>
              </a:rPr>
              <a:t>Wgb</a:t>
            </a:r>
            <a:r>
              <a:rPr kumimoji="0" lang="nl-NL" sz="2400" b="0" i="0" u="none" strike="noStrike" kern="1200" cap="none" spc="0" normalizeH="0" baseline="0" noProof="0" dirty="0">
                <a:ln>
                  <a:noFill/>
                </a:ln>
                <a:solidFill>
                  <a:prstClr val="black"/>
                </a:solidFill>
                <a:effectLst/>
                <a:uLnTx/>
                <a:uFillTx/>
                <a:ea typeface="+mn-ea"/>
                <a:cs typeface="+mn-cs"/>
              </a:rPr>
              <a:t>. Die invulling was onjuist.’ Slotsom: het OM is niet ontvankelijk in de strafvervolging en in deze zaak was bestuursrechtelijke afdoening aangewezen.</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680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52575"/>
            <a:ext cx="10515600" cy="462438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e. andere bestraf. sancties/maatregelen - ASP-uitspraak spin-off</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Zie HR 3-3-2015:434 (Alcoholslotprogramma):</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de beginselen van goede procesorde als grondslag gehanteerd t.a.v. de doorwerking van bestraffende/ingrijpende bestuurlijke sancties/maatregelen i.p.v. artikel 68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WvSr</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(ne bis in idem)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r.o.</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4.4.), indien:</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er een sterke gelijkenis tussen beide procedures bestaat bij toepassing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verge-lijkingsfactoren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inzake de vraag of sprake is van 'hetzelfde feit' als bedoeld in art. 68 Sr en art. 313 Sv, en </a:t>
            </a:r>
          </a:p>
          <a:p>
            <a:pPr marL="342900" marR="0" lvl="0" indent="-342900" algn="l" defTabSz="914400" rtl="0" eaLnBrk="1" fontAlgn="auto" latinLnBrk="0" hangingPunct="1">
              <a:lnSpc>
                <a:spcPct val="80000"/>
              </a:lnSpc>
              <a:spcBef>
                <a:spcPts val="0"/>
              </a:spcBef>
              <a:spcAft>
                <a:spcPts val="0"/>
              </a:spcAft>
              <a:buClrTx/>
              <a:buSzTx/>
              <a:buFontTx/>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gevolgen van beide procedures in hoge mate overeenkomen (ingrijpende beperking rijbevoegdheid en een wezenlijke betalingsverplichting)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r.o.</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4.3.2.).</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casu</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`een uitzonderlijke – van andere gevallen waarin een bestuursrechtelijk en een strafrechtelijke traject samenlopen, afwijkende – situatie’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r.o.</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4.3.2.).</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759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4. </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Externe samenloop en bestuurlijke sancties</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90676"/>
            <a:ext cx="10515600" cy="458628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2400" b="1" i="0" u="none" strike="noStrike" kern="1200" cap="none" spc="0" normalizeH="0" baseline="0" noProof="0" dirty="0">
                <a:ln>
                  <a:noFill/>
                </a:ln>
                <a:solidFill>
                  <a:prstClr val="black"/>
                </a:solidFill>
                <a:effectLst/>
                <a:uLnTx/>
                <a:uFillTx/>
                <a:ea typeface="+mn-ea"/>
                <a:cs typeface="+mn-cs"/>
              </a:rPr>
              <a:t>e. andere bestraf. sancties/maatregelen - ASP-uitspraak spin-off</a:t>
            </a: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ea typeface="+mn-ea"/>
                <a:cs typeface="+mn-cs"/>
              </a:rPr>
              <a:t>Vgl. Hof Den Bosch 14-12-2017:5706 (zaak Live):</a:t>
            </a:r>
            <a:r>
              <a:rPr kumimoji="0" lang="nl-NL" sz="2400" b="0" i="0" u="none" strike="noStrike" kern="1200" cap="none" spc="0" normalizeH="0" baseline="0" noProof="0" dirty="0">
                <a:ln>
                  <a:noFill/>
                </a:ln>
                <a:solidFill>
                  <a:prstClr val="black"/>
                </a:solidFill>
                <a:effectLst/>
                <a:uLnTx/>
                <a:uFillTx/>
                <a:ea typeface="+mn-ea"/>
                <a:cs typeface="+mn-cs"/>
              </a:rPr>
              <a:t> het schenden van de </a:t>
            </a:r>
            <a:r>
              <a:rPr kumimoji="0" lang="nl-NL" sz="2400" b="0" i="0" u="none" strike="noStrike" kern="1200" cap="none" spc="0" normalizeH="0" baseline="0" noProof="0" dirty="0" err="1">
                <a:ln>
                  <a:noFill/>
                </a:ln>
                <a:solidFill>
                  <a:prstClr val="black"/>
                </a:solidFill>
                <a:effectLst/>
                <a:uLnTx/>
                <a:uFillTx/>
                <a:ea typeface="+mn-ea"/>
                <a:cs typeface="+mn-cs"/>
              </a:rPr>
              <a:t>inlichtingen-plicht</a:t>
            </a:r>
            <a:r>
              <a:rPr kumimoji="0" lang="nl-NL" sz="2400" b="0" i="0" u="none" strike="noStrike" kern="1200" cap="none" spc="0" normalizeH="0" baseline="0" noProof="0" dirty="0">
                <a:ln>
                  <a:noFill/>
                </a:ln>
                <a:solidFill>
                  <a:prstClr val="black"/>
                </a:solidFill>
                <a:effectLst/>
                <a:uLnTx/>
                <a:uFillTx/>
                <a:ea typeface="+mn-ea"/>
                <a:cs typeface="+mn-cs"/>
              </a:rPr>
              <a:t>: verhouding bestuursrechtelijke afstemmingsmaatregel – ook wel omschreven als ‘strafkorting’ – </a:t>
            </a:r>
            <a:r>
              <a:rPr kumimoji="0" lang="nl-NL" sz="2400" b="0" i="0" u="none" strike="noStrike" kern="1200" cap="none" spc="0" normalizeH="0" baseline="0" noProof="0" dirty="0" err="1">
                <a:ln>
                  <a:noFill/>
                </a:ln>
                <a:solidFill>
                  <a:prstClr val="black"/>
                </a:solidFill>
                <a:effectLst/>
                <a:uLnTx/>
                <a:uFillTx/>
                <a:ea typeface="+mn-ea"/>
                <a:cs typeface="+mn-cs"/>
              </a:rPr>
              <a:t>vs</a:t>
            </a:r>
            <a:r>
              <a:rPr kumimoji="0" lang="nl-NL" sz="2400" b="0" i="0" u="none" strike="noStrike" kern="1200" cap="none" spc="0" normalizeH="0" baseline="0" noProof="0" dirty="0">
                <a:ln>
                  <a:noFill/>
                </a:ln>
                <a:solidFill>
                  <a:prstClr val="black"/>
                </a:solidFill>
                <a:effectLst/>
                <a:uLnTx/>
                <a:uFillTx/>
                <a:ea typeface="+mn-ea"/>
                <a:cs typeface="+mn-cs"/>
              </a:rPr>
              <a:t> strafvervolging art. 227b Sr. Inhoudelijke afweging:</a:t>
            </a:r>
          </a:p>
          <a:p>
            <a:pPr marL="457200" marR="0" lvl="1"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800100" marR="0" lvl="1"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Afweging bestraffend karakter:</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jurisprudentie </a:t>
            </a:r>
            <a:r>
              <a:rPr kumimoji="0" lang="nl-NL" sz="2400" b="0" i="0" u="none" strike="noStrike" kern="1200" cap="none" spc="0" normalizeH="0" baseline="0" noProof="0" dirty="0" err="1">
                <a:ln>
                  <a:noFill/>
                </a:ln>
                <a:solidFill>
                  <a:prstClr val="black"/>
                </a:solidFill>
                <a:effectLst/>
                <a:uLnTx/>
                <a:uFillTx/>
                <a:ea typeface="+mn-ea"/>
                <a:cs typeface="+mn-cs"/>
              </a:rPr>
              <a:t>CRvB</a:t>
            </a:r>
            <a:r>
              <a:rPr kumimoji="0" lang="nl-NL" sz="2400" b="0" i="0" u="none" strike="noStrike" kern="1200" cap="none" spc="0" normalizeH="0" baseline="0" noProof="0" dirty="0">
                <a:ln>
                  <a:noFill/>
                </a:ln>
                <a:solidFill>
                  <a:prstClr val="black"/>
                </a:solidFill>
                <a:effectLst/>
                <a:uLnTx/>
                <a:uFillTx/>
                <a:ea typeface="+mn-ea"/>
                <a:cs typeface="+mn-cs"/>
              </a:rPr>
              <a:t>;</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wettelijke regeling (verwijtbaarheid als voorwaarde en wordt 	tegenwoordig met bestuurlijke boete afgedaan);</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 toetsing Engel-criteria (‘</a:t>
            </a:r>
            <a:r>
              <a:rPr kumimoji="0" lang="nl-NL" sz="2400" b="0" i="0" u="none" strike="noStrike" kern="1200" cap="none" spc="0" normalizeH="0" baseline="0" noProof="0" dirty="0" err="1">
                <a:ln>
                  <a:noFill/>
                </a:ln>
                <a:solidFill>
                  <a:prstClr val="black"/>
                </a:solidFill>
                <a:effectLst/>
                <a:uLnTx/>
                <a:uFillTx/>
                <a:ea typeface="+mn-ea"/>
                <a:cs typeface="+mn-cs"/>
              </a:rPr>
              <a:t>criminal</a:t>
            </a:r>
            <a:r>
              <a:rPr kumimoji="0" lang="nl-NL" sz="2400" b="0" i="0" u="none" strike="noStrike" kern="1200" cap="none" spc="0" normalizeH="0" baseline="0" noProof="0" dirty="0">
                <a:ln>
                  <a:noFill/>
                </a:ln>
                <a:solidFill>
                  <a:prstClr val="black"/>
                </a:solidFill>
                <a:effectLst/>
                <a:uLnTx/>
                <a:uFillTx/>
                <a:ea typeface="+mn-ea"/>
                <a:cs typeface="+mn-cs"/>
              </a:rPr>
              <a:t> charge’);</a:t>
            </a:r>
          </a:p>
          <a:p>
            <a:pPr marL="800100" marR="0" lvl="1"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Ne bis of </a:t>
            </a:r>
            <a:r>
              <a:rPr kumimoji="0" lang="nl-NL" sz="2400" b="0" i="0" u="none" strike="noStrike" kern="1200" cap="none" spc="0" normalizeH="0" baseline="0" noProof="0" dirty="0" err="1">
                <a:ln>
                  <a:noFill/>
                </a:ln>
                <a:solidFill>
                  <a:prstClr val="black"/>
                </a:solidFill>
                <a:effectLst/>
                <a:uLnTx/>
                <a:uFillTx/>
                <a:ea typeface="+mn-ea"/>
                <a:cs typeface="+mn-cs"/>
              </a:rPr>
              <a:t>Una</a:t>
            </a:r>
            <a:r>
              <a:rPr kumimoji="0" lang="nl-NL" sz="2400" b="0" i="0" u="none" strike="noStrike" kern="1200" cap="none" spc="0" normalizeH="0" baseline="0" noProof="0" dirty="0">
                <a:ln>
                  <a:noFill/>
                </a:ln>
                <a:solidFill>
                  <a:prstClr val="black"/>
                </a:solidFill>
                <a:effectLst/>
                <a:uLnTx/>
                <a:uFillTx/>
                <a:ea typeface="+mn-ea"/>
                <a:cs typeface="+mn-cs"/>
              </a:rPr>
              <a:t> via?</a:t>
            </a:r>
          </a:p>
          <a:p>
            <a:pPr marL="800100" marR="0" lvl="1" indent="-34290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ea typeface="+mn-ea"/>
                <a:cs typeface="+mn-cs"/>
              </a:rPr>
              <a:t>Vervolging in strijd met de beginselen van goede procesorde?</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Vgl. o.a. HR 01-10-2019:1352, waarin de Hoge Raad de redenering accordeert. </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510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lang="nl-NL" altLang="nl-NL" sz="2800" b="1" dirty="0">
                <a:solidFill>
                  <a:prstClr val="black"/>
                </a:solidFill>
                <a:latin typeface="Calibri" panose="020F0502020204030204"/>
                <a:ea typeface="+mn-ea"/>
                <a:cs typeface="+mn-cs"/>
              </a:rPr>
              <a:t>5</a:t>
            </a:r>
            <a:r>
              <a:rPr kumimoji="0" lang="nl-NL" altLang="nl-NL"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altLang="nl-NL" sz="2800" i="0" u="none" strike="noStrike" kern="1200" cap="none" spc="0" normalizeH="0" baseline="0" noProof="0" dirty="0">
                <a:ln>
                  <a:noFill/>
                </a:ln>
                <a:solidFill>
                  <a:prstClr val="black"/>
                </a:solidFill>
                <a:effectLst/>
                <a:uLnTx/>
                <a:uFillTx/>
                <a:latin typeface="Calibri" panose="020F0502020204030204"/>
                <a:ea typeface="+mn-ea"/>
                <a:cs typeface="+mn-cs"/>
              </a:rPr>
              <a:t>EHRM en evenredigheid in straftoemeting</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62100"/>
            <a:ext cx="10515600" cy="4614863"/>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Recente ontwikkeling ne bis in idem EHRM: </a:t>
            </a:r>
          </a:p>
          <a:p>
            <a:pPr marL="0" marR="0" lvl="0" indent="0" algn="l" defTabSz="914400" rtl="0" eaLnBrk="1" fontAlgn="auto" latinLnBrk="0" hangingPunct="1">
              <a:lnSpc>
                <a:spcPct val="80000"/>
              </a:lnSpc>
              <a:spcBef>
                <a:spcPts val="0"/>
              </a:spcBef>
              <a:spcAft>
                <a:spcPts val="0"/>
              </a:spcAft>
              <a:buClrTx/>
              <a:buSzTx/>
              <a:buFontTx/>
              <a:buNone/>
              <a:tabLst/>
              <a:defRPr/>
            </a:pPr>
            <a:endParaRPr lang="nl-NL" sz="2400" b="1" dirty="0">
              <a:solidFill>
                <a:prstClr val="black"/>
              </a:solidFill>
              <a:latin typeface="Calibri" panose="020F0502020204030204"/>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EHRM 15-11-2016, A en B v Norway vormt een breuk op het veronderstelde punt van het niet dubbel vervolgen (ne bis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vexari</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Vgl. ook EHRM 20-5-2014, 11828/11,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Nykänen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vs. Finland en EHRM 18-5-2017, nr. 22007/11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Jóhannesson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e.a</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/IJsland).</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Twee aandeelhouders die de verkoopwinst op hun aandelen niet hadden opgegeven aan de fiscus werd zowel een fiscale boete (‘30%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tax</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penalty’) opgelegd (door de fiscus), als een vrijheidsstraf (door de strafrechter). Bij de vrijheidsstraffen hield de strafrechter rekening met de opgelegde boeten.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Het EHRM liet dit toe omdat er tussen de beide bestraffende procedures een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sufficiently</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close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connection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 in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substance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in time’ bestond om ze niet als dubbele vervolging te zien. Belangrijke voorwaarde: de als eerste onherroepelijk wordende sanctie wordt verrekend met de laatste.</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98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1.</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Ondermijning? ‘</a:t>
            </a:r>
            <a:r>
              <a:rPr kumimoji="0" lang="nl-NL" sz="2800" b="0" i="0" u="none" strike="noStrike" kern="1200" cap="none" spc="0" normalizeH="0" baseline="0" noProof="0" dirty="0" err="1">
                <a:ln>
                  <a:noFill/>
                </a:ln>
                <a:solidFill>
                  <a:prstClr val="black"/>
                </a:solidFill>
                <a:effectLst/>
                <a:uLnTx/>
                <a:uFillTx/>
                <a:latin typeface="Calibri" panose="020F0502020204030204"/>
                <a:ea typeface="+mj-ea"/>
                <a:cs typeface="+mj-cs"/>
              </a:rPr>
              <a:t>Buzzword</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of reëel beleidsuitgangspunt?</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64734"/>
            <a:ext cx="10515600" cy="4712230"/>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Wetsvoorstel versterking strafrechtelijke aanpak ondermijnende criminaliteit (Kamerstukken 35 564):</a:t>
            </a:r>
          </a:p>
          <a:p>
            <a:pPr marL="685800" marR="0" lvl="1" indent="-228600" algn="l" defTabSz="914400" rtl="0" eaLnBrk="1" fontAlgn="auto" latinLnBrk="0" hangingPunct="1">
              <a:lnSpc>
                <a:spcPct val="90000"/>
              </a:lnSpc>
              <a:spcBef>
                <a:spcPts val="50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1. Verhoging strafmaximum bedreiging en extra strafverhoging bij bedreiging van burgemeesters en andere bestuurders; </a:t>
            </a:r>
          </a:p>
          <a:p>
            <a:pPr marL="685800" marR="0" lvl="1" indent="-228600" algn="l" defTabSz="914400" rtl="0" eaLnBrk="1" fontAlgn="auto" latinLnBrk="0" hangingPunct="1">
              <a:lnSpc>
                <a:spcPct val="90000"/>
              </a:lnSpc>
              <a:spcBef>
                <a:spcPts val="50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2. Strafbaarstelling bezit of vervoer illegale grondstoffen (precursoren) voor harddrugs; </a:t>
            </a:r>
          </a:p>
          <a:p>
            <a:pPr marL="685800" marR="0" lvl="1" indent="-228600" algn="l" defTabSz="914400" rtl="0" eaLnBrk="1" fontAlgn="auto" latinLnBrk="0" hangingPunct="1">
              <a:lnSpc>
                <a:spcPct val="90000"/>
              </a:lnSpc>
              <a:spcBef>
                <a:spcPts val="50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3. Strafbaarstelling binnendringen containerterminals op havens en luchthavens; </a:t>
            </a:r>
          </a:p>
          <a:p>
            <a:pPr marL="685800" marR="0" lvl="1" indent="-228600" algn="l" defTabSz="914400" rtl="0" eaLnBrk="1" fontAlgn="auto" latinLnBrk="0" hangingPunct="1">
              <a:lnSpc>
                <a:spcPct val="90000"/>
              </a:lnSpc>
              <a:spcBef>
                <a:spcPts val="50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4. Mogelijk maken verhalen kosten voor vernietigen van stoffen als drugs en vuurwerk op daders; </a:t>
            </a:r>
          </a:p>
          <a:p>
            <a:pPr marL="685800" marR="0" lvl="1" indent="-228600" algn="l" defTabSz="914400" rtl="0" eaLnBrk="1" fontAlgn="auto" latinLnBrk="0" hangingPunct="1">
              <a:lnSpc>
                <a:spcPct val="90000"/>
              </a:lnSpc>
              <a:spcBef>
                <a:spcPts val="500"/>
              </a:spcBef>
              <a:spcAft>
                <a:spcPts val="0"/>
              </a:spcAft>
              <a:buClrTx/>
              <a:buSzTx/>
              <a:buFontTx/>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5. Extra bevoegdheden om vermogen in kaart te brengen van degenen die een geldboete of schadevergoedingsmaatregel niet betalen of verbeurdverklaarde voorwerpen niet uitleveren.</a:t>
            </a:r>
          </a:p>
          <a:p>
            <a:pPr marL="457200" marR="0" lvl="1" indent="0" algn="l" defTabSz="914400" rtl="0" eaLnBrk="1" fontAlgn="auto" latinLnBrk="0" hangingPunct="1">
              <a:lnSpc>
                <a:spcPct val="90000"/>
              </a:lnSpc>
              <a:spcBef>
                <a:spcPts val="500"/>
              </a:spcBef>
              <a:spcAft>
                <a:spcPts val="0"/>
              </a:spcAft>
              <a:buClrTx/>
              <a:buSzTx/>
              <a:buNone/>
              <a:tabLst/>
              <a:defRPr/>
            </a:pPr>
            <a:endParaRPr lang="nl-NL" sz="1600" dirty="0">
              <a:solidFill>
                <a:prstClr val="black"/>
              </a:solidFill>
              <a:latin typeface="Calibri" panose="020F0502020204030204"/>
            </a:endParaRPr>
          </a:p>
          <a:p>
            <a:pPr marL="457200" marR="0" lvl="1" indent="0" algn="l" defTabSz="914400" rtl="0" eaLnBrk="1" fontAlgn="auto" latinLnBrk="0" hangingPunct="1">
              <a:lnSpc>
                <a:spcPct val="90000"/>
              </a:lnSpc>
              <a:spcBef>
                <a:spcPts val="500"/>
              </a:spcBef>
              <a:spcAft>
                <a:spcPts val="0"/>
              </a:spcAft>
              <a:buClrTx/>
              <a:buSzTx/>
              <a:buNone/>
              <a:tabLst/>
              <a:defRPr/>
            </a:pPr>
            <a:r>
              <a:rPr lang="nl-NL" sz="1600" dirty="0">
                <a:solidFill>
                  <a:prstClr val="black"/>
                </a:solidFill>
                <a:latin typeface="Calibri" panose="020F0502020204030204"/>
              </a:rPr>
              <a:t>* Zie artikel L. Hoekman en M. Vols, </a:t>
            </a:r>
            <a:r>
              <a:rPr lang="nl-NL" sz="1600" i="1" dirty="0">
                <a:solidFill>
                  <a:prstClr val="black"/>
                </a:solidFill>
                <a:latin typeface="Calibri" panose="020F0502020204030204"/>
              </a:rPr>
              <a:t>Ondermijning en het strafrecht. Van logistieke nachtmerrie naar gesmeerd proces?,</a:t>
            </a:r>
            <a:r>
              <a:rPr lang="nl-NL" sz="1600" dirty="0">
                <a:solidFill>
                  <a:prstClr val="black"/>
                </a:solidFill>
                <a:latin typeface="Calibri" panose="020F0502020204030204"/>
              </a:rPr>
              <a:t> NJB 2021, p. 26-30.</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361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altLang="nl-NL" sz="2800" b="1" i="0" u="none" strike="noStrike" kern="1200" cap="none" spc="0" normalizeH="0" baseline="0" noProof="0" dirty="0">
                <a:ln>
                  <a:noFill/>
                </a:ln>
                <a:solidFill>
                  <a:prstClr val="black"/>
                </a:solidFill>
                <a:effectLst/>
                <a:uLnTx/>
                <a:uFillTx/>
                <a:latin typeface="Calibri" panose="020F0502020204030204"/>
                <a:ea typeface="+mj-ea"/>
                <a:cs typeface="+mj-cs"/>
              </a:rPr>
              <a:t>5. </a:t>
            </a:r>
            <a:r>
              <a:rPr kumimoji="0" lang="nl-NL" altLang="nl-NL" sz="2800" b="0" i="0" u="none" strike="noStrike" kern="1200" cap="none" spc="0" normalizeH="0" baseline="0" noProof="0" dirty="0">
                <a:ln>
                  <a:noFill/>
                </a:ln>
                <a:solidFill>
                  <a:prstClr val="black"/>
                </a:solidFill>
                <a:effectLst/>
                <a:uLnTx/>
                <a:uFillTx/>
                <a:latin typeface="Calibri" panose="020F0502020204030204"/>
                <a:ea typeface="+mj-ea"/>
                <a:cs typeface="+mj-cs"/>
              </a:rPr>
              <a:t>EHRM en evenredigheid in straftoemeting</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14475"/>
            <a:ext cx="10515600" cy="4662488"/>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Voorwaarden voor het ontbreken van tweede vervolging/wanneer sprake van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sufficiently</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close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connection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 in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substance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in time’ tussen beide bestraffende procedures? De procedures ‘must (…) have been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combined</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integrated</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manner</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so</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as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form a coherent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whole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Daarvoor is van belang of:</a:t>
            </a:r>
          </a:p>
          <a:p>
            <a:pPr marL="457200" marR="0" lvl="1"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1. de twee procedures complementaire doelen dienen en verschillende aspecten van hetzelfde wangedrag betreffen,</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2. cumulatie van de twee procedures voorzienbaar is,</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3. de betrokken autoriteiten samenwerken, met name het bewijs éénmaal verzamelen en beoordelen en in beide procedures gebruiken, en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above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all</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of</a:t>
            </a:r>
          </a:p>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4. de als eerste onherroepelijk wordende sanctie verrekend wordt met de laatste.</a:t>
            </a:r>
            <a:endPar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59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lang="nl-NL" altLang="nl-NL" sz="2800" b="1" dirty="0">
                <a:solidFill>
                  <a:prstClr val="black"/>
                </a:solidFill>
                <a:latin typeface="Calibri" panose="020F0502020204030204"/>
              </a:rPr>
              <a:t>Afsluiting</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71625"/>
            <a:ext cx="10515600" cy="4605338"/>
          </a:xfrm>
        </p:spPr>
        <p:txBody>
          <a:bodyPr>
            <a:norm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Ook door de ondermijningswetgeving zullen bestuursrecht en strafrecht meer met elkaar verweven raken en met elkaar kunnen interfereren. Dat laatste zal het meest doorwerken bij bestuurlijke sanctiebesluiten. Voor sanctiebesluiten geldt:</a:t>
            </a:r>
          </a:p>
          <a:p>
            <a:pPr marR="0" lvl="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Indien niet dezelfde feiten kan rekening gehouden worden met de evenredigheid van de straftoemeting (proportionaliteit tussen ernst van de feiten en de op te leggen sanctie);</a:t>
            </a:r>
          </a:p>
          <a:p>
            <a:pPr marR="0" lvl="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Indien dezelfde feiten wordt gekeken naar de sanctiedoelen van de opgelegde sancties, waarbij bij bestuurlijke boetes de wettelijke uitsluitingsregeling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una</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via) geldt. Dit is een ingewikkelde regeling.</a:t>
            </a:r>
          </a:p>
          <a:p>
            <a:pPr marR="0" lvl="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Voor andere bestraffende sancties geldt dat 'ne bis in idem' via de beginselen van een goede procesorde worden beoordeeld, maar eventuele doorwerking zal uitzonderlijk zijn.</a:t>
            </a:r>
          </a:p>
          <a:p>
            <a:pPr marR="0" lvl="0" algn="l" defTabSz="914400" rtl="0" eaLnBrk="1" fontAlgn="auto" latinLnBrk="0" hangingPunct="1">
              <a:lnSpc>
                <a:spcPct val="80000"/>
              </a:lnSpc>
              <a:spcBef>
                <a:spcPts val="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EHRM biedt de mogelijkheid om via doorwerking van evenredigheid bij de straftoemeting a.h.w. te verdisconteren indien sprake is van samenhangende procedure.</a:t>
            </a:r>
            <a:endPar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872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altLang="nl-NL" sz="2800" b="1" i="0" u="none" strike="noStrike" kern="1200" cap="none" spc="0" normalizeH="0" baseline="0" noProof="0" dirty="0">
                <a:ln>
                  <a:noFill/>
                </a:ln>
                <a:solidFill>
                  <a:prstClr val="black"/>
                </a:solidFill>
                <a:effectLst/>
                <a:uLnTx/>
                <a:uFillTx/>
                <a:latin typeface="Calibri" panose="020F0502020204030204"/>
                <a:ea typeface="+mj-ea"/>
                <a:cs typeface="+mj-cs"/>
              </a:rPr>
              <a:t>Afsluiting</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43049"/>
            <a:ext cx="10515600" cy="4633913"/>
          </a:xfrm>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Verhouding bestuursrecht-strafrecht: ontmoedigende chaos met blinde vlekken of kenmerkende juridische grijstinten?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Vragen?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a.hartmann@rechtspraak.nl</a:t>
            </a:r>
          </a:p>
          <a:p>
            <a:pPr marL="0" indent="0">
              <a:buNone/>
            </a:pPr>
            <a:endParaRPr lang="nl-NL" dirty="0"/>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03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pPr marL="0" marR="0" lvl="0" indent="0" defTabSz="914400" rtl="0" eaLnBrk="1" fontAlgn="auto" latinLnBrk="0" hangingPunct="1">
              <a:lnSpc>
                <a:spcPct val="80000"/>
              </a:lnSpc>
              <a:spcBef>
                <a:spcPts val="0"/>
              </a:spcBef>
              <a:spcAft>
                <a:spcPts val="0"/>
              </a:spcAft>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1.</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Ondermijning? ‘</a:t>
            </a:r>
            <a:r>
              <a:rPr kumimoji="0" lang="nl-NL" sz="2800" b="0" i="0" u="none" strike="noStrike" kern="1200" cap="none" spc="0" normalizeH="0" baseline="0" noProof="0" dirty="0" err="1">
                <a:ln>
                  <a:noFill/>
                </a:ln>
                <a:solidFill>
                  <a:prstClr val="black"/>
                </a:solidFill>
                <a:effectLst/>
                <a:uLnTx/>
                <a:uFillTx/>
                <a:latin typeface="Calibri" panose="020F0502020204030204"/>
                <a:ea typeface="+mj-ea"/>
                <a:cs typeface="+mj-cs"/>
              </a:rPr>
              <a:t>Buzzword</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of reëel beleidsuitgangspunt?</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56267"/>
            <a:ext cx="10515600" cy="472069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Aanpassing van de Wet BIBOB (Bevordering integriteitsbeoordelingen door het openbaar bestuur) per 1 augustus 2020, waarbij onder meer ook de justitiële antecedenten mogen worden nagaan van de zakelijke relaties van de aanvrager van een vergunning (Stb. 2020,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nrs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278 en 279);</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Aanpassing van de Opiumwet per 1 januari 2019, waarbij door de wijziging van art. 13b lid 1 Opiumwet de burgemeester ook bevoegd is tot sluiting van een woning, een lokaal of een daarbij behorend erf, indien in de woning ‘een stof als bedoeld in artikel 10a, eerste lid onder ten 3e, of artikel 11a voorhanden is’ (verruiming sluitingsbevoegdheid) (Stb. 2018, 481);</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Verhoging van de strafmaat in de WWM per 1 januari 2020 (Stb. 2019, 310);</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8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normAutofit/>
          </a:bodyPr>
          <a:lstStyle/>
          <a:p>
            <a:pPr marL="0" marR="0" lvl="0" indent="0" defTabSz="914400" rtl="0" eaLnBrk="1" fontAlgn="auto" latinLnBrk="0" hangingPunct="1">
              <a:lnSpc>
                <a:spcPct val="80000"/>
              </a:lnSpc>
              <a:spcBef>
                <a:spcPts val="0"/>
              </a:spcBef>
              <a:spcAft>
                <a:spcPts val="0"/>
              </a:spcAft>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1.</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Ondermijning? ‘</a:t>
            </a:r>
            <a:r>
              <a:rPr kumimoji="0" lang="nl-NL" sz="2800" b="0" i="0" u="none" strike="noStrike" kern="1200" cap="none" spc="0" normalizeH="0" baseline="0" noProof="0" dirty="0" err="1">
                <a:ln>
                  <a:noFill/>
                </a:ln>
                <a:solidFill>
                  <a:prstClr val="black"/>
                </a:solidFill>
                <a:effectLst/>
                <a:uLnTx/>
                <a:uFillTx/>
                <a:latin typeface="Calibri" panose="020F0502020204030204"/>
                <a:ea typeface="+mj-ea"/>
                <a:cs typeface="+mj-cs"/>
              </a:rPr>
              <a:t>Buzzword</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of reëel beleidsuitgangspunt?</a:t>
            </a:r>
            <a:endParaRPr lang="nl-NL" sz="2800"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07067"/>
            <a:ext cx="10515600" cy="4669896"/>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Wetsvoorstel bestuurlijk verbod ondermijnende organisaties (Kamerstukken 35 079), waarin een bevoegdheid voor de Minister voor Rechtsbescherming is opgenomen om organisaties zoals Outlaw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Motorcycle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Gangs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OMG’s</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te verbieden als dat noodzakelijk is in het belang van de openbare orde in de zin van artikel 8 van de Grondwet;</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Oprichting van het MIT (Multidisciplinair Interventieteam) is een nieuw en uniek samenwerkingsverband (politie, OM, FIOD, Belastingdienst, Douane,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Kmar</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/Defensie - 400 experts van de zes organisaties) binnen de Nederlandse rechtshandhaving en richt zich op de bestrijding van de georganiseerde ondermijnende criminaliteit. Het beschikt over een eigen multidisciplinair datacentrum en specialistische interventiecapaciteit met een ruim mandaat;</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rechterlijke macht (strafrecht) probeert daarop aan te sluiten door meer in te zetten op logistiek betere afhandeling/kortere doorlooptijden van megazaken.</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Onderwerpen | Ondermijning | Rijksoverheid.nl</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76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2.</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Context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490133"/>
            <a:ext cx="10515600" cy="4686830"/>
          </a:xfrm>
        </p:spPr>
        <p:txBody>
          <a:bodyPr>
            <a:normAutofit/>
          </a:bodyPr>
          <a:lstStyle/>
          <a:p>
            <a:pPr marL="0" indent="0">
              <a:buNone/>
            </a:pPr>
            <a:r>
              <a:rPr lang="nl-NL" sz="2400" dirty="0"/>
              <a:t>Binnen de aanpak van ondermijnende criminaliteit wordt een stevig accent gelegd op een krachtiger bestrijding van </a:t>
            </a:r>
            <a:r>
              <a:rPr lang="nl-NL" sz="2400" u="sng" dirty="0"/>
              <a:t>de illegale drugsindustrie </a:t>
            </a:r>
            <a:r>
              <a:rPr lang="nl-NL" sz="2400" dirty="0"/>
              <a:t>en de daarmee gepaard gaande verwevenheid van onder- en bovenwereld. </a:t>
            </a:r>
          </a:p>
          <a:p>
            <a:pPr marL="0" indent="0">
              <a:buNone/>
            </a:pPr>
            <a:r>
              <a:rPr lang="nl-NL" sz="2400" dirty="0"/>
              <a:t>Daarbij focus op: het witwassen van omvangrijke criminele winsten, maar ook de gevaren van drugslabs in woonwijken, het dumpen van giftig chemisch drugsafval in de natuur en bedreiging van lokale bestuurders en andere ambtenaren. Daarnaast ook op de onderliggende gelegenheidsstructuren, het met de drugsindustriesamenhangende criminele verdienmodel (criminele investeringen in bijvoorbeeld vastgoed), criminele dienstverleners en de (sociale) voedingsbodem die voor de drugsindustrie van vitaal belang zijn.</a:t>
            </a:r>
          </a:p>
          <a:p>
            <a:pPr marL="0" indent="0">
              <a:buNone/>
            </a:pPr>
            <a:endParaRPr lang="nl-NL" sz="2400" dirty="0"/>
          </a:p>
        </p:txBody>
      </p:sp>
      <p:pic>
        <p:nvPicPr>
          <p:cNvPr id="4" name="Afbeelding 3">
            <a:extLst>
              <a:ext uri="{FF2B5EF4-FFF2-40B4-BE49-F238E27FC236}">
                <a16:creationId xmlns:a16="http://schemas.microsoft.com/office/drawing/2014/main" xmlns="" id="{60B4C7A7-B688-47A9-9BED-C060CFB9BA5E}"/>
              </a:ext>
            </a:extLst>
          </p:cNvPr>
          <p:cNvPicPr>
            <a:picLocks noChangeAspect="1"/>
          </p:cNvPicPr>
          <p:nvPr/>
        </p:nvPicPr>
        <p:blipFill>
          <a:blip r:embed="rId2"/>
          <a:stretch>
            <a:fillRect/>
          </a:stretch>
        </p:blipFill>
        <p:spPr>
          <a:xfrm>
            <a:off x="904875" y="5002036"/>
            <a:ext cx="4305299" cy="1855964"/>
          </a:xfrm>
          <a:prstGeom prst="rect">
            <a:avLst/>
          </a:prstGeom>
        </p:spPr>
      </p:pic>
      <p:pic>
        <p:nvPicPr>
          <p:cNvPr id="5" name="Afbeelding 4">
            <a:extLst>
              <a:ext uri="{FF2B5EF4-FFF2-40B4-BE49-F238E27FC236}">
                <a16:creationId xmlns:a16="http://schemas.microsoft.com/office/drawing/2014/main" xmlns="" id="{67C8AC60-6942-4CB0-97C5-C51B9C7171F8}"/>
              </a:ext>
            </a:extLst>
          </p:cNvPr>
          <p:cNvPicPr>
            <a:picLocks noChangeAspect="1"/>
          </p:cNvPicPr>
          <p:nvPr/>
        </p:nvPicPr>
        <p:blipFill>
          <a:blip r:embed="rId3"/>
          <a:stretch>
            <a:fillRect/>
          </a:stretch>
        </p:blipFill>
        <p:spPr>
          <a:xfrm>
            <a:off x="4076875" y="5002037"/>
            <a:ext cx="4743099" cy="1855964"/>
          </a:xfrm>
          <a:prstGeom prst="rect">
            <a:avLst/>
          </a:prstGeom>
        </p:spPr>
      </p:pic>
      <p:pic>
        <p:nvPicPr>
          <p:cNvPr id="6" name="Afbeelding 5">
            <a:extLst>
              <a:ext uri="{FF2B5EF4-FFF2-40B4-BE49-F238E27FC236}">
                <a16:creationId xmlns:a16="http://schemas.microsoft.com/office/drawing/2014/main" xmlns="" id="{37E9EE0C-4441-45EA-BE41-12C5D46F1C13}"/>
              </a:ext>
            </a:extLst>
          </p:cNvPr>
          <p:cNvPicPr>
            <a:picLocks noChangeAspect="1"/>
          </p:cNvPicPr>
          <p:nvPr/>
        </p:nvPicPr>
        <p:blipFill>
          <a:blip r:embed="rId4"/>
          <a:stretch>
            <a:fillRect/>
          </a:stretch>
        </p:blipFill>
        <p:spPr>
          <a:xfrm>
            <a:off x="7930527" y="5002037"/>
            <a:ext cx="4261473" cy="1855964"/>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6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6BA135-0AA4-4D88-A6DC-5AC0F8B50680}"/>
              </a:ext>
            </a:extLst>
          </p:cNvPr>
          <p:cNvSpPr>
            <a:spLocks noGrp="1"/>
          </p:cNvSpPr>
          <p:nvPr>
            <p:ph type="title"/>
          </p:nvPr>
        </p:nvSpPr>
        <p:spPr/>
        <p:txBody>
          <a:bodyPr/>
          <a:lstStyle/>
          <a:p>
            <a:r>
              <a:rPr kumimoji="0" lang="nl-NL" sz="2800" b="1" i="0" u="none" strike="noStrike" kern="1200" cap="none" spc="0" normalizeH="0" baseline="0" noProof="0" dirty="0">
                <a:ln>
                  <a:noFill/>
                </a:ln>
                <a:solidFill>
                  <a:prstClr val="black"/>
                </a:solidFill>
                <a:effectLst/>
                <a:uLnTx/>
                <a:uFillTx/>
                <a:latin typeface="Calibri" panose="020F0502020204030204"/>
                <a:ea typeface="+mj-ea"/>
                <a:cs typeface="+mj-cs"/>
              </a:rPr>
              <a:t>2.</a:t>
            </a:r>
            <a:r>
              <a:rPr kumimoji="0" lang="nl-NL" sz="2800" b="0" i="0" u="none" strike="noStrike" kern="1200" cap="none" spc="0" normalizeH="0" baseline="0" noProof="0" dirty="0">
                <a:ln>
                  <a:noFill/>
                </a:ln>
                <a:solidFill>
                  <a:prstClr val="black"/>
                </a:solidFill>
                <a:effectLst/>
                <a:uLnTx/>
                <a:uFillTx/>
                <a:latin typeface="Calibri" panose="020F0502020204030204"/>
                <a:ea typeface="+mj-ea"/>
                <a:cs typeface="+mj-cs"/>
              </a:rPr>
              <a:t> Context strafrecht(er) – bestuursrecht(er)</a:t>
            </a:r>
            <a:endParaRPr lang="nl-NL" dirty="0"/>
          </a:p>
        </p:txBody>
      </p:sp>
      <p:sp>
        <p:nvSpPr>
          <p:cNvPr id="3" name="Tijdelijke aanduiding voor inhoud 2">
            <a:extLst>
              <a:ext uri="{FF2B5EF4-FFF2-40B4-BE49-F238E27FC236}">
                <a16:creationId xmlns:a16="http://schemas.microsoft.com/office/drawing/2014/main" xmlns="" id="{6821B397-DBE0-4E8C-832E-AC7E1858D88B}"/>
              </a:ext>
            </a:extLst>
          </p:cNvPr>
          <p:cNvSpPr>
            <a:spLocks noGrp="1"/>
          </p:cNvSpPr>
          <p:nvPr>
            <p:ph idx="1"/>
          </p:nvPr>
        </p:nvSpPr>
        <p:spPr>
          <a:xfrm>
            <a:off x="838200" y="1533525"/>
            <a:ext cx="10515600" cy="4643438"/>
          </a:xfrm>
        </p:spPr>
        <p:txBody>
          <a:bodyPr/>
          <a:lstStyle/>
          <a:p>
            <a:pPr marL="0" marR="0" lvl="1" indent="0" algn="l" defTabSz="914400" rtl="0" eaLnBrk="1" fontAlgn="auto" latinLnBrk="0" hangingPunct="1">
              <a:lnSpc>
                <a:spcPct val="80000"/>
              </a:lnSpc>
              <a:spcBef>
                <a:spcPct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Voorbeeld: bij een inval na MMA-info en nader onderzoek wordt in een loods bij een agrarisch bedrijf, naast wapens en cash geld, een xtc-lab aangetroffen. De aanwezige eigenaar wordt aangehouden en strafrechtelijk vervolgd. Bij nader onderzoek naar aanleiding van de MMA-melding, blijkt dat de begroeiing op een stuk land achter het bedrijf compleet is verdord, waarna door de gemeente onderzoek wordt verricht aan de bodem. Deze blijkt over een grote oppervlakte ernstig vervuild met chemicaliën afkomstig van het productieproces van de drugs. De gemeente legt aan de eigenaar een last onder bestuursdwang op om de grond te laten afgraven en te saneren op kosten van de overtreder/verdachte.</a:t>
            </a:r>
          </a:p>
          <a:p>
            <a:pPr marL="0" marR="0" lvl="1" indent="0" algn="l" defTabSz="914400" rtl="0" eaLnBrk="1" fontAlgn="auto" latinLnBrk="0" hangingPunct="1">
              <a:lnSpc>
                <a:spcPct val="80000"/>
              </a:lnSpc>
              <a:spcBef>
                <a:spcPct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ea typeface="+mn-ea"/>
              <a:cs typeface="+mn-cs"/>
            </a:endParaRPr>
          </a:p>
          <a:p>
            <a:pPr marL="0" marR="0" lvl="1" indent="0" algn="l" defTabSz="914400" rtl="0" eaLnBrk="1" fontAlgn="auto" latinLnBrk="0" hangingPunct="1">
              <a:lnSpc>
                <a:spcPct val="80000"/>
              </a:lnSpc>
              <a:spcBef>
                <a:spcPct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ea typeface="+mn-ea"/>
                <a:cs typeface="+mn-cs"/>
              </a:rPr>
              <a:t>- Uw cliënt zit in voorlopige hechtenis en wil geschorst worden om zijn zaakjes te regelen; hoe te handelen?</a:t>
            </a:r>
          </a:p>
        </p:txBody>
      </p:sp>
      <p:pic>
        <p:nvPicPr>
          <p:cNvPr id="4"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7546" y="5606731"/>
            <a:ext cx="951450" cy="9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1557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6153</Words>
  <Application>Microsoft Office PowerPoint</Application>
  <PresentationFormat>Breedbeeld</PresentationFormat>
  <Paragraphs>359</Paragraphs>
  <Slides>52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52</vt:i4>
      </vt:variant>
    </vt:vector>
  </HeadingPairs>
  <TitlesOfParts>
    <vt:vector size="57" baseType="lpstr">
      <vt:lpstr>Arial</vt:lpstr>
      <vt:lpstr>Calibri</vt:lpstr>
      <vt:lpstr>Calibri Light</vt:lpstr>
      <vt:lpstr>Times New Roman</vt:lpstr>
      <vt:lpstr>Kantoorthema</vt:lpstr>
      <vt:lpstr>  Ondermijning – het strafrecht onder invloed van het bestuursrecht, in het bijzonder in Opiumwetzaken   mr.dr. A.R. Hartmann gerechtshof ‘s-Hertogenbosch</vt:lpstr>
      <vt:lpstr>PowerPoint-presentatie</vt:lpstr>
      <vt:lpstr>1. Ondermijning? ‘Buzzword’ of reëel beleidsuitgangspunt?</vt:lpstr>
      <vt:lpstr>1. Ondermijning? ‘Buzzword’ of reëel beleidsuitgangspunt?</vt:lpstr>
      <vt:lpstr>1. Ondermijning? ‘Buzzword’ of reëel beleidsuitgangspunt?</vt:lpstr>
      <vt:lpstr>1. Ondermijning? ‘Buzzword’ of reëel beleidsuitgangspunt?</vt:lpstr>
      <vt:lpstr>1. Ondermijning? ‘Buzzword’ of reëel beleidsuitgangspunt?</vt:lpstr>
      <vt:lpstr>2. Context strafrecht(er) – bestuursrecht(er)</vt:lpstr>
      <vt:lpstr>2. Context strafrecht(er) – bestuursrecht(er)</vt:lpstr>
      <vt:lpstr>2. Context strafrecht(er) – bestuursrecht(er)</vt:lpstr>
      <vt:lpstr>2. Context strafrecht(er) – bestuursrecht(er)</vt:lpstr>
      <vt:lpstr>2. Context strafrecht(er) – bestuursrecht(er)</vt:lpstr>
      <vt:lpstr>2. Context strafrecht(er) – bestuursrecht(er)</vt:lpstr>
      <vt:lpstr>2. Context strafrecht(er) – bestuursrecht(er)</vt:lpstr>
      <vt:lpstr>2. Context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3. Verhouding strafrecht(er) – bestuursrecht(er)</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4. Externe samenloop en bestuurlijke sancties</vt:lpstr>
      <vt:lpstr>5. EHRM en evenredigheid in straftoemeting</vt:lpstr>
      <vt:lpstr>5. EHRM en evenredigheid in straftoemeting</vt:lpstr>
      <vt:lpstr>Afsluiting</vt:lpstr>
      <vt:lpstr>Afsluiting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Ondermijning – het strafrecht onder invloed van het bestuursrecht, in het bijzonder in Opiumwetzaken   mr.dr. A.R. Hartmann gerechtshof ‘s-Hertogenbosch</dc:title>
  <dc:creator>Hartmann, A.R. (Hof Den Bosch)</dc:creator>
  <cp:lastModifiedBy>Info Advocaat Paul Saris</cp:lastModifiedBy>
  <cp:revision>48</cp:revision>
  <dcterms:created xsi:type="dcterms:W3CDTF">2021-10-01T16:24:50Z</dcterms:created>
  <dcterms:modified xsi:type="dcterms:W3CDTF">2021-10-05T09:02:42Z</dcterms:modified>
</cp:coreProperties>
</file>